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2" r:id="rId2"/>
    <p:sldId id="283" r:id="rId3"/>
    <p:sldId id="306" r:id="rId4"/>
    <p:sldId id="287" r:id="rId5"/>
    <p:sldId id="289" r:id="rId6"/>
    <p:sldId id="294" r:id="rId7"/>
    <p:sldId id="293" r:id="rId8"/>
    <p:sldId id="295" r:id="rId9"/>
    <p:sldId id="305" r:id="rId10"/>
    <p:sldId id="307" r:id="rId11"/>
    <p:sldId id="298" r:id="rId12"/>
    <p:sldId id="290" r:id="rId13"/>
    <p:sldId id="270" r:id="rId14"/>
  </p:sldIdLst>
  <p:sldSz cx="12192000" cy="6858000"/>
  <p:notesSz cx="6858000" cy="9144000"/>
  <p:embeddedFontLst>
    <p:embeddedFont>
      <p:font typeface="Mulish" charset="-52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PT Serif" charset="-52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7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477E6"/>
    <a:srgbClr val="4285F4"/>
    <a:srgbClr val="2E9C58"/>
    <a:srgbClr val="2C61B9"/>
    <a:srgbClr val="E3EDFE"/>
    <a:srgbClr val="E0F5E8"/>
    <a:srgbClr val="EFEBFB"/>
    <a:srgbClr val="D9F5F9"/>
    <a:srgbClr val="6E51C0"/>
    <a:srgbClr val="FDE0D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14" autoAdjust="0"/>
  </p:normalViewPr>
  <p:slideViewPr>
    <p:cSldViewPr snapToGrid="0" showGuides="1">
      <p:cViewPr varScale="1">
        <p:scale>
          <a:sx n="110" d="100"/>
          <a:sy n="110" d="100"/>
        </p:scale>
        <p:origin x="-780" y="-84"/>
      </p:cViewPr>
      <p:guideLst>
        <p:guide orient="horz" pos="1888"/>
        <p:guide orient="horz" pos="277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3852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7DA51-5D02-4436-B052-5F42A892B5C2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73B09-9CFF-4D78-A465-099E209F30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4506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9B4BF-D507-4C5B-AB4A-47216D488B16}" type="datetimeFigureOut">
              <a:rPr lang="ru-RU" smtClean="0"/>
              <a:pPr/>
              <a:t>10.10.2025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CC600-9BA1-4118-A031-0929037162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560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 userDrawn="1"/>
        </p:nvGrpSpPr>
        <p:grpSpPr>
          <a:xfrm>
            <a:off x="0" y="-4803"/>
            <a:ext cx="12192000" cy="6867607"/>
            <a:chOff x="1798015" y="-4803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1798015" y="-4803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1798015" y="-4803"/>
              <a:ext cx="12192000" cy="6867607"/>
            </a:xfrm>
            <a:prstGeom prst="roundRect">
              <a:avLst>
                <a:gd name="adj" fmla="val 7497"/>
              </a:avLst>
            </a:prstGeom>
            <a:gradFill>
              <a:gsLst>
                <a:gs pos="0">
                  <a:srgbClr val="9477E6"/>
                </a:gs>
                <a:gs pos="50000">
                  <a:srgbClr val="4285F4"/>
                </a:gs>
                <a:gs pos="100000">
                  <a:srgbClr val="2DBE64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770" y="333489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i="1" dirty="0">
              <a:solidFill>
                <a:schemeClr val="bg1"/>
              </a:solidFill>
              <a:latin typeface="PT Serif" panose="020A0603040505020204" pitchFamily="18" charset="-52"/>
              <a:ea typeface="PT Serif" panose="020A0603040505020204" pitchFamily="18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2" name="Номер слайда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2900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8718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5961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-4803"/>
            <a:ext cx="12192000" cy="6867607"/>
            <a:chOff x="883400" y="0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2DB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155" y="338292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16245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i="1" dirty="0">
              <a:solidFill>
                <a:schemeClr val="bg1"/>
              </a:solidFill>
              <a:latin typeface="PT Serif" panose="020A0603040505020204" pitchFamily="18" charset="-52"/>
              <a:ea typeface="PT Serif" panose="020A0603040505020204" pitchFamily="18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4760" y="4012074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5146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8512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-4803"/>
            <a:ext cx="12192000" cy="6867607"/>
            <a:chOff x="883400" y="0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155" y="338292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i="1" dirty="0">
              <a:solidFill>
                <a:schemeClr val="bg1"/>
              </a:solidFill>
              <a:latin typeface="PT Serif" panose="020A0603040505020204" pitchFamily="18" charset="-52"/>
              <a:ea typeface="PT Serif" panose="020A0603040505020204" pitchFamily="18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i="0">
                <a:solidFill>
                  <a:schemeClr val="bg1"/>
                </a:solidFill>
                <a:latin typeface="Mulish" pitchFamily="2" charset="-52"/>
                <a:ea typeface="PT Serif" panose="020A0603040505020204" pitchFamily="18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254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-4803"/>
            <a:ext cx="12192000" cy="6867607"/>
            <a:chOff x="0" y="-2401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0" y="-2401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0" y="-2401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947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55" y="335891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i="1" dirty="0">
              <a:solidFill>
                <a:schemeClr val="bg1"/>
              </a:solidFill>
              <a:latin typeface="PT Serif" panose="020A0603040505020204" pitchFamily="18" charset="-52"/>
              <a:ea typeface="PT Serif" panose="020A0603040505020204" pitchFamily="18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7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" y="365125"/>
            <a:ext cx="11172825" cy="38779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74" y="1044575"/>
            <a:ext cx="11449051" cy="4351338"/>
          </a:xfr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626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10386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8721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62949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8028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6087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714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73499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-600" y="0"/>
            <a:ext cx="12193200" cy="6858000"/>
          </a:xfrm>
          <a:prstGeom prst="roundRect">
            <a:avLst>
              <a:gd name="adj" fmla="val 7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5" y="365125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4"/>
          </p:nvPr>
        </p:nvSpPr>
        <p:spPr>
          <a:xfrm>
            <a:off x="11544300" y="0"/>
            <a:ext cx="647700" cy="5890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="1">
                <a:solidFill>
                  <a:schemeClr val="tx1"/>
                </a:solidFill>
                <a:latin typeface="Mulish" pitchFamily="2" charset="-52"/>
              </a:defRPr>
            </a:lvl1pPr>
          </a:lstStyle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243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ulish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sh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sh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sh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sh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sh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64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pn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3.png"/><Relationship Id="rId9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6519" y="3361878"/>
            <a:ext cx="10742481" cy="2659190"/>
          </a:xfrm>
        </p:spPr>
        <p:txBody>
          <a:bodyPr/>
          <a:lstStyle/>
          <a:p>
            <a:r>
              <a:rPr lang="ru-RU" sz="4800" dirty="0" smtClean="0"/>
              <a:t>Тема 7. Востребованные профессии в Курганской области. Возможности образования и стратегии поступления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654626" y="273410"/>
            <a:ext cx="2471045" cy="1065600"/>
          </a:xfrm>
          <a:prstGeom prst="roundRect">
            <a:avLst/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4285F4"/>
                </a:solidFill>
                <a:latin typeface="Mulish" pitchFamily="2" charset="-52"/>
              </a:rPr>
              <a:t>Единая модель профориентации</a:t>
            </a:r>
            <a:endParaRPr lang="ru-RU" b="1" dirty="0">
              <a:solidFill>
                <a:srgbClr val="4285F4"/>
              </a:solidFill>
              <a:latin typeface="Mulish" pitchFamily="2" charset="-52"/>
            </a:endParaRPr>
          </a:p>
        </p:txBody>
      </p:sp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2399" y="103517"/>
            <a:ext cx="1229896" cy="1276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4453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2922" y="512773"/>
            <a:ext cx="10742481" cy="387798"/>
          </a:xfrm>
        </p:spPr>
        <p:txBody>
          <a:bodyPr/>
          <a:lstStyle/>
          <a:p>
            <a:pPr algn="ctr"/>
            <a:r>
              <a:rPr lang="ru-RU" sz="2800" dirty="0" smtClean="0"/>
              <a:t>Трудоустройство </a:t>
            </a:r>
            <a:r>
              <a:rPr lang="ru-RU" sz="2800" dirty="0" smtClean="0"/>
              <a:t>в Курганской </a:t>
            </a:r>
            <a:r>
              <a:rPr lang="ru-RU" sz="2800" dirty="0" smtClean="0"/>
              <a:t>области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4760" y="4935146"/>
            <a:ext cx="10742481" cy="332399"/>
          </a:xfrm>
        </p:spPr>
        <p:txBody>
          <a:bodyPr/>
          <a:lstStyle/>
          <a:p>
            <a:r>
              <a:rPr lang="ru-RU" dirty="0"/>
              <a:t>Подзаголовок </a:t>
            </a:r>
            <a:r>
              <a:rPr lang="ru-RU" dirty="0" smtClean="0"/>
              <a:t>слайда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2399" y="103517"/>
            <a:ext cx="1229896" cy="1276709"/>
          </a:xfrm>
          <a:prstGeom prst="rect">
            <a:avLst/>
          </a:prstGeom>
          <a:noFill/>
        </p:spPr>
      </p:pic>
      <p:pic>
        <p:nvPicPr>
          <p:cNvPr id="31746" name="Picture 2" descr="https://avatars.mds.yandex.net/i?id=6e4056651087913785e06491a9ba0f9d1d04c46c-4613694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781" y="1633988"/>
            <a:ext cx="4433615" cy="1773446"/>
          </a:xfrm>
          <a:prstGeom prst="rect">
            <a:avLst/>
          </a:prstGeom>
          <a:noFill/>
        </p:spPr>
      </p:pic>
      <p:pic>
        <p:nvPicPr>
          <p:cNvPr id="31748" name="Picture 4" descr="https://avatars.mds.yandex.net/i?id=f3aa5ff6fe70e965714f7f19e13b8fca86f4f584-5285355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1657" y="1462352"/>
            <a:ext cx="3346751" cy="2456331"/>
          </a:xfrm>
          <a:prstGeom prst="rect">
            <a:avLst/>
          </a:prstGeom>
          <a:noFill/>
        </p:spPr>
      </p:pic>
      <p:pic>
        <p:nvPicPr>
          <p:cNvPr id="31750" name="Picture 6" descr="https://avatars.mds.yandex.net/i?id=298036a3aebd1c9e07ea11461a0480335da28b8e-11270391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164" y="4382219"/>
            <a:ext cx="3312543" cy="1863306"/>
          </a:xfrm>
          <a:prstGeom prst="rect">
            <a:avLst/>
          </a:prstGeom>
          <a:noFill/>
        </p:spPr>
      </p:pic>
      <p:pic>
        <p:nvPicPr>
          <p:cNvPr id="31752" name="Picture 8" descr="https://avatars.mds.yandex.net/i?id=264a84b7832dd769450fba8fa052d8b77a3d4e1c-5282568-images-thumb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11419" y="4189732"/>
            <a:ext cx="2144936" cy="2442633"/>
          </a:xfrm>
          <a:prstGeom prst="rect">
            <a:avLst/>
          </a:prstGeom>
          <a:noFill/>
        </p:spPr>
      </p:pic>
      <p:pic>
        <p:nvPicPr>
          <p:cNvPr id="31754" name="Picture 10" descr="https://avatars.mds.yandex.net/i?id=bc36f1318d714e8cf867dcb46c90de9472b2254f-4575484-images-thumbs&amp;n=13"/>
          <p:cNvPicPr>
            <a:picLocks noChangeAspect="1" noChangeArrowheads="1"/>
          </p:cNvPicPr>
          <p:nvPr/>
        </p:nvPicPr>
        <p:blipFill>
          <a:blip r:embed="rId8" cstate="print"/>
          <a:srcRect l="1126" r="19063" b="14621"/>
          <a:stretch>
            <a:fillRect/>
          </a:stretch>
        </p:blipFill>
        <p:spPr bwMode="auto">
          <a:xfrm>
            <a:off x="3950897" y="3200002"/>
            <a:ext cx="4839420" cy="1725681"/>
          </a:xfrm>
          <a:prstGeom prst="rect">
            <a:avLst/>
          </a:prstGeom>
          <a:noFill/>
        </p:spPr>
      </p:pic>
      <p:pic>
        <p:nvPicPr>
          <p:cNvPr id="31756" name="Picture 12" descr="https://avatars.mds.yandex.net/i?id=81f38585fbee890c6d2f6e27493a38efc73f843e-12492711-images-thumbs&amp;n=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33945" y="4997771"/>
            <a:ext cx="2544493" cy="1696329"/>
          </a:xfrm>
          <a:prstGeom prst="rect">
            <a:avLst/>
          </a:prstGeom>
          <a:noFill/>
        </p:spPr>
      </p:pic>
      <p:pic>
        <p:nvPicPr>
          <p:cNvPr id="31758" name="Picture 14" descr="https://avatars.mds.yandex.net/i?id=59d500b06ea202cb26b6e11340b3b75e7e20d24f-17021924-images-thumbs&amp;n=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53190" y="4968080"/>
            <a:ext cx="2113172" cy="1742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40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11</a:t>
            </a:fld>
            <a:endParaRPr lang="ru-RU" dirty="0"/>
          </a:p>
        </p:txBody>
      </p:sp>
      <p:grpSp>
        <p:nvGrpSpPr>
          <p:cNvPr id="2" name="Группа 44"/>
          <p:cNvGrpSpPr/>
          <p:nvPr/>
        </p:nvGrpSpPr>
        <p:grpSpPr>
          <a:xfrm>
            <a:off x="371471" y="1469746"/>
            <a:ext cx="11377706" cy="5016889"/>
            <a:chOff x="371471" y="1469746"/>
            <a:chExt cx="4076703" cy="5016889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71471" y="5838635"/>
              <a:ext cx="4076703" cy="648000"/>
            </a:xfrm>
            <a:prstGeom prst="roundRect">
              <a:avLst>
                <a:gd name="adj" fmla="val 29742"/>
              </a:avLst>
            </a:prstGeom>
            <a:solidFill>
              <a:srgbClr val="2DB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latin typeface="Mulish" pitchFamily="2" charset="-52"/>
                </a:rPr>
                <a:t>Среднее общее образование (СОШ №…)</a:t>
              </a:r>
              <a:endParaRPr lang="ru-RU" sz="1600" b="1" dirty="0">
                <a:latin typeface="Mulish" pitchFamily="2" charset="-52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455996" y="1469746"/>
              <a:ext cx="990675" cy="648000"/>
            </a:xfrm>
            <a:prstGeom prst="roundRect">
              <a:avLst>
                <a:gd name="adj" fmla="val 29742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latin typeface="Mulish" pitchFamily="2" charset="-52"/>
                </a:rPr>
                <a:t>Руководитель</a:t>
              </a:r>
              <a:endParaRPr lang="ru-RU" sz="1600" b="1" dirty="0">
                <a:latin typeface="Mulish" pitchFamily="2" charset="-52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938365" y="3654190"/>
              <a:ext cx="2508306" cy="648000"/>
            </a:xfrm>
            <a:prstGeom prst="roundRect">
              <a:avLst>
                <a:gd name="adj" fmla="val 29742"/>
              </a:avLst>
            </a:prstGeom>
            <a:solidFill>
              <a:srgbClr val="947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latin typeface="Mulish" pitchFamily="2" charset="-52"/>
                </a:rPr>
                <a:t>Дополнительное образование (курсы, тренинги и др.)</a:t>
              </a:r>
              <a:endParaRPr lang="ru-RU" sz="1600" b="1" dirty="0">
                <a:latin typeface="Mulish" pitchFamily="2" charset="-52"/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2735816" y="2197894"/>
              <a:ext cx="1710855" cy="648000"/>
            </a:xfrm>
            <a:prstGeom prst="roundRect">
              <a:avLst>
                <a:gd name="adj" fmla="val 29742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latin typeface="Mulish" pitchFamily="2" charset="-52"/>
                </a:rPr>
                <a:t>Руководитель собственной компании</a:t>
              </a:r>
              <a:endParaRPr lang="ru-RU" sz="1600" b="1" dirty="0">
                <a:latin typeface="Mulish" pitchFamily="2" charset="-52"/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309272" y="2926042"/>
              <a:ext cx="2137398" cy="648000"/>
            </a:xfrm>
            <a:prstGeom prst="roundRect">
              <a:avLst>
                <a:gd name="adj" fmla="val 29742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latin typeface="Mulish" pitchFamily="2" charset="-52"/>
                </a:rPr>
                <a:t>Наемный работник  </a:t>
              </a:r>
              <a:endParaRPr lang="ru-RU" sz="1600" b="1" dirty="0">
                <a:latin typeface="Mulish" pitchFamily="2" charset="-52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67457" y="4382338"/>
              <a:ext cx="2879214" cy="648000"/>
            </a:xfrm>
            <a:prstGeom prst="roundRect">
              <a:avLst>
                <a:gd name="adj" fmla="val 29742"/>
              </a:avLst>
            </a:prstGeom>
            <a:solidFill>
              <a:srgbClr val="947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latin typeface="Mulish" pitchFamily="2" charset="-52"/>
                </a:rPr>
                <a:t>Профессиональное образование (высшее и/ или среднее)</a:t>
              </a:r>
              <a:endParaRPr lang="ru-RU" sz="1600" b="1" dirty="0">
                <a:latin typeface="Mulish" pitchFamily="2" charset="-52"/>
              </a:endParaRP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091459" y="5110486"/>
              <a:ext cx="3356715" cy="648000"/>
            </a:xfrm>
            <a:prstGeom prst="roundRect">
              <a:avLst>
                <a:gd name="adj" fmla="val 29742"/>
              </a:avLst>
            </a:prstGeom>
            <a:solidFill>
              <a:srgbClr val="2DB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latin typeface="Mulish" pitchFamily="2" charset="-52"/>
                </a:rPr>
                <a:t>Дополнительное образование, конкурсы, чемпионаты, опыт</a:t>
              </a:r>
              <a:endParaRPr lang="ru-RU" sz="1600" b="1" dirty="0">
                <a:latin typeface="Mulish" pitchFamily="2" charset="-52"/>
              </a:endParaRPr>
            </a:p>
          </p:txBody>
        </p:sp>
      </p:grpSp>
      <p:sp>
        <p:nvSpPr>
          <p:cNvPr id="47" name="Заголовок 46"/>
          <p:cNvSpPr>
            <a:spLocks noGrp="1"/>
          </p:cNvSpPr>
          <p:nvPr>
            <p:ph type="title"/>
          </p:nvPr>
        </p:nvSpPr>
        <p:spPr>
          <a:xfrm>
            <a:off x="2191649" y="503147"/>
            <a:ext cx="7944390" cy="387798"/>
          </a:xfrm>
        </p:spPr>
        <p:txBody>
          <a:bodyPr/>
          <a:lstStyle/>
          <a:p>
            <a:r>
              <a:rPr lang="ru-RU" dirty="0" smtClean="0"/>
              <a:t>Профессиональная карьера</a:t>
            </a:r>
            <a:endParaRPr lang="ru-RU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19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5594" y="2725946"/>
            <a:ext cx="3134263" cy="176302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893" y="5659149"/>
            <a:ext cx="10742481" cy="387798"/>
          </a:xfrm>
        </p:spPr>
        <p:txBody>
          <a:bodyPr/>
          <a:lstStyle/>
          <a:p>
            <a:pPr algn="ctr"/>
            <a:r>
              <a:rPr lang="ru-RU" sz="2800" dirty="0" smtClean="0"/>
              <a:t>Успешные люди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57894" y="120770"/>
            <a:ext cx="1229896" cy="1276709"/>
          </a:xfrm>
          <a:prstGeom prst="rect">
            <a:avLst/>
          </a:prstGeom>
          <a:noFill/>
        </p:spPr>
      </p:pic>
      <p:pic>
        <p:nvPicPr>
          <p:cNvPr id="43010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6433" y="596720"/>
            <a:ext cx="1673227" cy="2365525"/>
          </a:xfrm>
          <a:prstGeom prst="rect">
            <a:avLst/>
          </a:prstGeom>
          <a:noFill/>
        </p:spPr>
      </p:pic>
      <p:pic>
        <p:nvPicPr>
          <p:cNvPr id="43012" name="Picture 4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6914" t="11757" r="60759" b="14225"/>
          <a:stretch>
            <a:fillRect/>
          </a:stretch>
        </p:blipFill>
        <p:spPr bwMode="auto">
          <a:xfrm>
            <a:off x="8824823" y="4613723"/>
            <a:ext cx="1742535" cy="2244277"/>
          </a:xfrm>
          <a:prstGeom prst="rect">
            <a:avLst/>
          </a:prstGeom>
          <a:noFill/>
        </p:spPr>
      </p:pic>
      <p:pic>
        <p:nvPicPr>
          <p:cNvPr id="43016" name="Picture 8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23924" r="34788" b="38906"/>
          <a:stretch>
            <a:fillRect/>
          </a:stretch>
        </p:blipFill>
        <p:spPr bwMode="auto">
          <a:xfrm>
            <a:off x="6927011" y="3340957"/>
            <a:ext cx="1820173" cy="1796569"/>
          </a:xfrm>
          <a:prstGeom prst="rect">
            <a:avLst/>
          </a:prstGeom>
          <a:noFill/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3999" y="3157268"/>
            <a:ext cx="2777406" cy="1388704"/>
          </a:xfrm>
          <a:prstGeom prst="rect">
            <a:avLst/>
          </a:prstGeom>
          <a:noFill/>
        </p:spPr>
      </p:pic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>
          <a:blip r:embed="rId9" cstate="print"/>
          <a:srcRect b="14151"/>
          <a:stretch>
            <a:fillRect/>
          </a:stretch>
        </p:blipFill>
        <p:spPr bwMode="auto">
          <a:xfrm>
            <a:off x="2691743" y="580936"/>
            <a:ext cx="1801201" cy="2317539"/>
          </a:xfrm>
          <a:prstGeom prst="rect">
            <a:avLst/>
          </a:prstGeom>
          <a:noFill/>
        </p:spPr>
      </p:pic>
      <p:pic>
        <p:nvPicPr>
          <p:cNvPr id="8198" name="Picture 6" descr="https://avatars.mds.yandex.net/i?id=c757f01f773ab41ae1a3d57a96c8e6c5bdcff023-16429342-images-thumbs&amp;n=13"/>
          <p:cNvPicPr>
            <a:picLocks noChangeAspect="1" noChangeArrowheads="1"/>
          </p:cNvPicPr>
          <p:nvPr/>
        </p:nvPicPr>
        <p:blipFill>
          <a:blip r:embed="rId10" cstate="print"/>
          <a:srcRect t="1554" b="4484"/>
          <a:stretch>
            <a:fillRect/>
          </a:stretch>
        </p:blipFill>
        <p:spPr bwMode="auto">
          <a:xfrm>
            <a:off x="733544" y="4606505"/>
            <a:ext cx="2866623" cy="2018581"/>
          </a:xfrm>
          <a:prstGeom prst="rect">
            <a:avLst/>
          </a:prstGeom>
          <a:noFill/>
        </p:spPr>
      </p:pic>
      <p:pic>
        <p:nvPicPr>
          <p:cNvPr id="8200" name="Picture 8" descr="https://avatars.mds.yandex.net/i?id=ed046453f6323e8ac38ce40a2c85025ef7fde13f-5234338-images-thumbs&amp;n=13"/>
          <p:cNvPicPr>
            <a:picLocks noChangeAspect="1" noChangeArrowheads="1"/>
          </p:cNvPicPr>
          <p:nvPr/>
        </p:nvPicPr>
        <p:blipFill>
          <a:blip r:embed="rId11" cstate="print"/>
          <a:srcRect r="7501"/>
          <a:stretch>
            <a:fillRect/>
          </a:stretch>
        </p:blipFill>
        <p:spPr bwMode="auto">
          <a:xfrm>
            <a:off x="4856972" y="715993"/>
            <a:ext cx="2570371" cy="2082488"/>
          </a:xfrm>
          <a:prstGeom prst="rect">
            <a:avLst/>
          </a:prstGeom>
          <a:noFill/>
        </p:spPr>
      </p:pic>
      <p:pic>
        <p:nvPicPr>
          <p:cNvPr id="8204" name="Picture 12" descr="https://avatars.mds.yandex.net/i?id=88f84a2c5b35eeb4d67ad7347f978d59a8320497-12635967-images-thumbs&amp;n=13"/>
          <p:cNvPicPr>
            <a:picLocks noChangeAspect="1" noChangeArrowheads="1"/>
          </p:cNvPicPr>
          <p:nvPr/>
        </p:nvPicPr>
        <p:blipFill>
          <a:blip r:embed="rId12" cstate="print"/>
          <a:srcRect l="25276" r="21705"/>
          <a:stretch>
            <a:fillRect/>
          </a:stretch>
        </p:blipFill>
        <p:spPr bwMode="auto">
          <a:xfrm>
            <a:off x="638356" y="2072306"/>
            <a:ext cx="1883986" cy="2368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4453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10" y="0"/>
            <a:ext cx="5837413" cy="462326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06" y="752923"/>
            <a:ext cx="1010827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03" y="-189114"/>
            <a:ext cx="4233838" cy="444730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11025" y="2707961"/>
            <a:ext cx="10742481" cy="6647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sh" pitchFamily="2" charset="-52"/>
                <a:ea typeface="+mj-ea"/>
                <a:cs typeface="+mj-cs"/>
              </a:rPr>
              <a:t>СПАСИБО ЗА ВНИМАНИЕ!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ulish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068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7647" y="745687"/>
            <a:ext cx="10742481" cy="387798"/>
          </a:xfrm>
        </p:spPr>
        <p:txBody>
          <a:bodyPr/>
          <a:lstStyle/>
          <a:p>
            <a:pPr algn="ctr"/>
            <a:r>
              <a:rPr lang="ru-RU" sz="2800" dirty="0" smtClean="0"/>
              <a:t>Курганская область – </a:t>
            </a:r>
            <a:r>
              <a:rPr lang="ru-RU" sz="2800" dirty="0" smtClean="0"/>
              <a:t>регион </a:t>
            </a:r>
            <a:r>
              <a:rPr lang="ru-RU" sz="2800" dirty="0" smtClean="0"/>
              <a:t>возможностей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4760" y="4935146"/>
            <a:ext cx="10742481" cy="332399"/>
          </a:xfrm>
        </p:spPr>
        <p:txBody>
          <a:bodyPr/>
          <a:lstStyle/>
          <a:p>
            <a:r>
              <a:rPr lang="ru-RU" dirty="0"/>
              <a:t>Подзаголовок </a:t>
            </a:r>
            <a:r>
              <a:rPr lang="ru-RU" dirty="0" smtClean="0"/>
              <a:t>слайда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2399" y="103517"/>
            <a:ext cx="1229896" cy="1276709"/>
          </a:xfrm>
          <a:prstGeom prst="rect">
            <a:avLst/>
          </a:prstGeom>
          <a:noFill/>
        </p:spPr>
      </p:pic>
      <p:pic>
        <p:nvPicPr>
          <p:cNvPr id="19464" name="Picture 8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4829" y="1723681"/>
            <a:ext cx="2880923" cy="5134319"/>
          </a:xfrm>
          <a:prstGeom prst="rect">
            <a:avLst/>
          </a:prstGeom>
          <a:noFill/>
        </p:spPr>
      </p:pic>
      <p:pic>
        <p:nvPicPr>
          <p:cNvPr id="11266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6729" y="1626112"/>
            <a:ext cx="2734574" cy="1823050"/>
          </a:xfrm>
          <a:prstGeom prst="rect">
            <a:avLst/>
          </a:prstGeom>
          <a:noFill/>
        </p:spPr>
      </p:pic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5946" y="1580820"/>
            <a:ext cx="2665262" cy="1775731"/>
          </a:xfrm>
          <a:prstGeom prst="rect">
            <a:avLst/>
          </a:prstGeom>
          <a:noFill/>
        </p:spPr>
      </p:pic>
      <p:pic>
        <p:nvPicPr>
          <p:cNvPr id="11272" name="Picture 8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8140" y="3418349"/>
            <a:ext cx="3312244" cy="1693761"/>
          </a:xfrm>
          <a:prstGeom prst="rect">
            <a:avLst/>
          </a:prstGeom>
          <a:noFill/>
        </p:spPr>
      </p:pic>
      <p:pic>
        <p:nvPicPr>
          <p:cNvPr id="11274" name="Picture 10" descr="https://avatars.mds.yandex.net/i?id=79d066d80a92158fb276e0f1b66232cf36e0ea8d-13313797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634" y="5193103"/>
            <a:ext cx="2147978" cy="1523849"/>
          </a:xfrm>
          <a:prstGeom prst="rect">
            <a:avLst/>
          </a:prstGeom>
          <a:noFill/>
        </p:spPr>
      </p:pic>
      <p:pic>
        <p:nvPicPr>
          <p:cNvPr id="11276" name="Picture 12" descr="Pictur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32287" y="5210807"/>
            <a:ext cx="2244693" cy="1569559"/>
          </a:xfrm>
          <a:prstGeom prst="rect">
            <a:avLst/>
          </a:prstGeom>
          <a:noFill/>
        </p:spPr>
      </p:pic>
      <p:pic>
        <p:nvPicPr>
          <p:cNvPr id="11278" name="Picture 14" descr="Picture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23" y="3536830"/>
            <a:ext cx="3834608" cy="1533843"/>
          </a:xfrm>
          <a:prstGeom prst="rect">
            <a:avLst/>
          </a:prstGeom>
          <a:noFill/>
        </p:spPr>
      </p:pic>
      <p:pic>
        <p:nvPicPr>
          <p:cNvPr id="11280" name="Picture 16" descr="Picture backgroun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36466" y="5313872"/>
            <a:ext cx="2020001" cy="1345719"/>
          </a:xfrm>
          <a:prstGeom prst="rect">
            <a:avLst/>
          </a:prstGeom>
          <a:noFill/>
        </p:spPr>
      </p:pic>
      <p:pic>
        <p:nvPicPr>
          <p:cNvPr id="11282" name="Picture 18" descr="Picture backgroun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29269" y="5374257"/>
            <a:ext cx="1958195" cy="1305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40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https://avatars.mds.yandex.net/i?id=22e254cb16290862ce23b426ee2e11f1c1c146b7-5221140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9933" y="1742536"/>
            <a:ext cx="3864632" cy="21738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153" y="650796"/>
            <a:ext cx="10742481" cy="387798"/>
          </a:xfrm>
        </p:spPr>
        <p:txBody>
          <a:bodyPr/>
          <a:lstStyle/>
          <a:p>
            <a:pPr algn="ctr"/>
            <a:r>
              <a:rPr lang="ru-RU" sz="2800" dirty="0" smtClean="0"/>
              <a:t>Курганская область – </a:t>
            </a:r>
            <a:r>
              <a:rPr lang="ru-RU" sz="2800" dirty="0" smtClean="0"/>
              <a:t>регион </a:t>
            </a:r>
            <a:r>
              <a:rPr lang="ru-RU" sz="2800" dirty="0" smtClean="0"/>
              <a:t>для людей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4760" y="4935146"/>
            <a:ext cx="10742481" cy="332399"/>
          </a:xfrm>
        </p:spPr>
        <p:txBody>
          <a:bodyPr/>
          <a:lstStyle/>
          <a:p>
            <a:r>
              <a:rPr lang="ru-RU" dirty="0"/>
              <a:t>Подзаголовок </a:t>
            </a:r>
            <a:r>
              <a:rPr lang="ru-RU" dirty="0" smtClean="0"/>
              <a:t>слайда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92399" y="103517"/>
            <a:ext cx="1229896" cy="1276709"/>
          </a:xfrm>
          <a:prstGeom prst="rect">
            <a:avLst/>
          </a:prstGeom>
          <a:noFill/>
        </p:spPr>
      </p:pic>
      <p:pic>
        <p:nvPicPr>
          <p:cNvPr id="30722" name="Picture 2" descr="https://avatars.mds.yandex.net/i?id=8206b7c2864a17fb2224d364d16e416d2e87c3f7-15426262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1595" y="4780381"/>
            <a:ext cx="3314836" cy="2077619"/>
          </a:xfrm>
          <a:prstGeom prst="rect">
            <a:avLst/>
          </a:prstGeom>
          <a:noFill/>
        </p:spPr>
      </p:pic>
      <p:pic>
        <p:nvPicPr>
          <p:cNvPr id="30724" name="Picture 4" descr="https://avatars.mds.yandex.net/i?id=3ee511c82feb23d0e6786b910cfa80bd34391ca2-10642623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323" y="4710082"/>
            <a:ext cx="4572000" cy="2038350"/>
          </a:xfrm>
          <a:prstGeom prst="rect">
            <a:avLst/>
          </a:prstGeom>
          <a:noFill/>
        </p:spPr>
      </p:pic>
      <p:pic>
        <p:nvPicPr>
          <p:cNvPr id="30726" name="Picture 6" descr="https://avatars.mds.yandex.net/i?id=7bb05f1207acaed14c683890fc9f6a100ce9f8a6-16115585-images-thumb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103" y="1702429"/>
            <a:ext cx="3821202" cy="2451939"/>
          </a:xfrm>
          <a:prstGeom prst="rect">
            <a:avLst/>
          </a:prstGeom>
          <a:noFill/>
        </p:spPr>
      </p:pic>
      <p:pic>
        <p:nvPicPr>
          <p:cNvPr id="11270" name="Picture 6" descr="https://avatars.mds.yandex.net/i?id=3f311d8915d1b3b14f5254a79f5e6d9973926cef-4769810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677" y="3074597"/>
            <a:ext cx="4572000" cy="1828800"/>
          </a:xfrm>
          <a:prstGeom prst="rect">
            <a:avLst/>
          </a:prstGeom>
          <a:noFill/>
        </p:spPr>
      </p:pic>
      <p:pic>
        <p:nvPicPr>
          <p:cNvPr id="30730" name="Picture 10" descr="https://avatars.mds.yandex.net/i?id=329cf59ba6e8b21f4b104fa1eb762fe2d0124a0b-9065942-images-thumbs&amp;n=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1591" y="5195228"/>
            <a:ext cx="2311580" cy="1536238"/>
          </a:xfrm>
          <a:prstGeom prst="rect">
            <a:avLst/>
          </a:prstGeom>
          <a:noFill/>
        </p:spPr>
      </p:pic>
      <p:pic>
        <p:nvPicPr>
          <p:cNvPr id="30732" name="Picture 12" descr="https://avatars.mds.yandex.net/i?id=390dc570d2eba8af99460510bc7321224186e206-3464614-images-thumbs&amp;n=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22797" y="1552755"/>
            <a:ext cx="2222165" cy="1388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840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4375" y="652620"/>
            <a:ext cx="10742481" cy="387798"/>
          </a:xfrm>
        </p:spPr>
        <p:txBody>
          <a:bodyPr/>
          <a:lstStyle/>
          <a:p>
            <a:pPr algn="ctr"/>
            <a:r>
              <a:rPr lang="ru-RU" sz="2800" dirty="0" smtClean="0"/>
              <a:t>Профессии, востребованные в Курганской области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 l="42933" t="13419" r="26442" b="10171"/>
          <a:stretch>
            <a:fillRect/>
          </a:stretch>
        </p:blipFill>
        <p:spPr bwMode="auto">
          <a:xfrm>
            <a:off x="10472468" y="1470143"/>
            <a:ext cx="1293963" cy="17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92399" y="103517"/>
            <a:ext cx="1229896" cy="1276709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/>
          <a:srcRect l="42012" t="18718" r="26402" b="9036"/>
          <a:stretch>
            <a:fillRect/>
          </a:stretch>
        </p:blipFill>
        <p:spPr bwMode="auto">
          <a:xfrm flipH="1">
            <a:off x="10489720" y="3287987"/>
            <a:ext cx="1299727" cy="167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print"/>
          <a:srcRect l="42493" t="19658" r="26353" b="20356"/>
          <a:stretch>
            <a:fillRect/>
          </a:stretch>
        </p:blipFill>
        <p:spPr bwMode="auto">
          <a:xfrm>
            <a:off x="10524226" y="5011946"/>
            <a:ext cx="1276710" cy="176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Скругленный прямоугольник 9"/>
          <p:cNvSpPr/>
          <p:nvPr/>
        </p:nvSpPr>
        <p:spPr>
          <a:xfrm>
            <a:off x="2016238" y="2755663"/>
            <a:ext cx="4186153" cy="674778"/>
          </a:xfrm>
          <a:prstGeom prst="roundRect">
            <a:avLst>
              <a:gd name="adj" fmla="val 1874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latin typeface="Mulish" pitchFamily="2" charset="-52"/>
              </a:rPr>
              <a:t>Рабочие профессии разного профиля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0097" y="1964905"/>
            <a:ext cx="3441406" cy="674778"/>
          </a:xfrm>
          <a:prstGeom prst="roundRect">
            <a:avLst>
              <a:gd name="adj" fmla="val 18746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latin typeface="Mulish" pitchFamily="2" charset="-52"/>
              </a:rPr>
              <a:t>Инженерные профессии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08015" y="4239401"/>
            <a:ext cx="3565050" cy="674778"/>
          </a:xfrm>
          <a:prstGeom prst="roundRect">
            <a:avLst>
              <a:gd name="adj" fmla="val 1874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latin typeface="Mulish" pitchFamily="2" charset="-52"/>
              </a:rPr>
              <a:t>Педагогические специальности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79962" y="3520537"/>
            <a:ext cx="3548331" cy="674778"/>
          </a:xfrm>
          <a:prstGeom prst="roundRect">
            <a:avLst>
              <a:gd name="adj" fmla="val 1874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latin typeface="Mulish" pitchFamily="2" charset="-52"/>
              </a:rPr>
              <a:t>Медицинские  специальности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83128" y="4955396"/>
            <a:ext cx="3797965" cy="674778"/>
          </a:xfrm>
          <a:prstGeom prst="roundRect">
            <a:avLst>
              <a:gd name="adj" fmla="val 1874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latin typeface="Mulish" pitchFamily="2" charset="-52"/>
              </a:rPr>
              <a:t>Профессии, связанные с сельским хозяйством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15" name="Picture 2" descr="Эксплуатация транспортно-технологических машин и комплексов: КГУ в г. Курган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59" y="3495095"/>
            <a:ext cx="1511840" cy="10078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16" name="Picture 6" descr="Конструкторско-технологическое обеспечение машиностроительных производств: КГУ в г. Курган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30" y="2708694"/>
            <a:ext cx="1732499" cy="1055329"/>
          </a:xfrm>
          <a:prstGeom prst="rect">
            <a:avLst/>
          </a:prstGeom>
          <a:noFill/>
        </p:spPr>
      </p:pic>
      <p:pic>
        <p:nvPicPr>
          <p:cNvPr id="10242" name="Picture 2" descr="Для себя и для людей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0363" y="5684807"/>
            <a:ext cx="1682150" cy="1121433"/>
          </a:xfrm>
          <a:prstGeom prst="rect">
            <a:avLst/>
          </a:prstGeom>
          <a:noFill/>
        </p:spPr>
      </p:pic>
      <p:pic>
        <p:nvPicPr>
          <p:cNvPr id="10244" name="Picture 4" descr="https://avatars.mds.yandex.net/i?id=80329384b15f16a8f55b63369405daca202b6696-5878076-images-thumbs&amp;n=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9429" y="4321833"/>
            <a:ext cx="1473393" cy="1104182"/>
          </a:xfrm>
          <a:prstGeom prst="rect">
            <a:avLst/>
          </a:prstGeom>
          <a:noFill/>
        </p:spPr>
      </p:pic>
      <p:pic>
        <p:nvPicPr>
          <p:cNvPr id="19" name="Picture 8" descr="https://avatars.mds.yandex.net/i?id=07305c6cf6426c09f0ecf2a7cc713947bc877891-5865609-images-thumbs&amp;n=13"/>
          <p:cNvPicPr>
            <a:picLocks noChangeAspect="1" noChangeArrowheads="1"/>
          </p:cNvPicPr>
          <p:nvPr/>
        </p:nvPicPr>
        <p:blipFill>
          <a:blip r:embed="rId11" cstate="print"/>
          <a:srcRect l="15864"/>
          <a:stretch>
            <a:fillRect/>
          </a:stretch>
        </p:blipFill>
        <p:spPr bwMode="auto">
          <a:xfrm>
            <a:off x="5046161" y="4951195"/>
            <a:ext cx="1613432" cy="1078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910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54287" y="1294563"/>
            <a:ext cx="2535630" cy="784403"/>
          </a:xfrm>
          <a:prstGeom prst="roundRect">
            <a:avLst>
              <a:gd name="adj" fmla="val 29742"/>
            </a:avLst>
          </a:prstGeom>
          <a:solidFill>
            <a:srgbClr val="2D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Mulish" pitchFamily="2" charset="-52"/>
              </a:rPr>
              <a:t>Шадринский</a:t>
            </a:r>
            <a:r>
              <a:rPr lang="ru-RU" sz="1600" b="1" dirty="0" smtClean="0">
                <a:latin typeface="Mulish" pitchFamily="2" charset="-52"/>
              </a:rPr>
              <a:t> политехнический колледж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32954" y="1268682"/>
            <a:ext cx="2544752" cy="793031"/>
          </a:xfrm>
          <a:prstGeom prst="roundRect">
            <a:avLst>
              <a:gd name="adj" fmla="val 29742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Mulish" pitchFamily="2" charset="-52"/>
              </a:rPr>
              <a:t>Курганский государственный колледж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06583" y="2985339"/>
            <a:ext cx="2562496" cy="775777"/>
          </a:xfrm>
          <a:prstGeom prst="roundRect">
            <a:avLst>
              <a:gd name="adj" fmla="val 29742"/>
            </a:avLst>
          </a:prstGeom>
          <a:solidFill>
            <a:srgbClr val="947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Курганский педагогический колледж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736566" y="1285334"/>
            <a:ext cx="2820838" cy="793631"/>
          </a:xfrm>
          <a:prstGeom prst="roundRect">
            <a:avLst>
              <a:gd name="adj" fmla="val 29742"/>
            </a:avLst>
          </a:prstGeom>
          <a:solidFill>
            <a:srgbClr val="00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/>
              <a:t>Курганский технологический колледж им. Героя Советского Союза Н.Я. Анфиногенова</a:t>
            </a:r>
            <a:endParaRPr lang="ru-RU" sz="1500" b="1" dirty="0">
              <a:latin typeface="Mulish" pitchFamily="2" charset="-52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8980098" y="1259457"/>
            <a:ext cx="2743201" cy="776377"/>
          </a:xfrm>
          <a:prstGeom prst="roundRect">
            <a:avLst>
              <a:gd name="adj" fmla="val 29742"/>
            </a:avLst>
          </a:prstGeom>
          <a:solidFill>
            <a:srgbClr val="F56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Курганский промышленный техникум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951" y="3180052"/>
            <a:ext cx="4109049" cy="3681361"/>
          </a:xfrm>
          <a:prstGeom prst="rect">
            <a:avLst/>
          </a:prstGeom>
        </p:spPr>
      </p:pic>
      <p:pic>
        <p:nvPicPr>
          <p:cNvPr id="41986" name="Picture 2" descr="https://avatars.mds.yandex.net/get-altay/236825/2a0000015dcb7baa80262f22ebaeea45e4c1/X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216" y="2070338"/>
            <a:ext cx="750199" cy="750199"/>
          </a:xfrm>
          <a:prstGeom prst="rect">
            <a:avLst/>
          </a:prstGeom>
          <a:noFill/>
        </p:spPr>
      </p:pic>
      <p:pic>
        <p:nvPicPr>
          <p:cNvPr id="41988" name="Picture 4" descr="https://www.shpk45.ru/sites/all/themes/shpk/image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4000" y="2145912"/>
            <a:ext cx="1704066" cy="649046"/>
          </a:xfrm>
          <a:prstGeom prst="rect">
            <a:avLst/>
          </a:prstGeom>
          <a:noFill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/>
          <a:srcRect l="3462" t="9231" r="64855" b="84572"/>
          <a:stretch>
            <a:fillRect/>
          </a:stretch>
        </p:blipFill>
        <p:spPr bwMode="auto">
          <a:xfrm>
            <a:off x="5952227" y="2157435"/>
            <a:ext cx="2493033" cy="3268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991" name="Picture 7" descr="КУРГАНСКИЙ ПЕДАГОГИЧЕСКИЙ КОЛЛЕДЖ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5084" y="3739551"/>
            <a:ext cx="879595" cy="879595"/>
          </a:xfrm>
          <a:prstGeom prst="rect">
            <a:avLst/>
          </a:prstGeom>
          <a:noFill/>
        </p:spPr>
      </p:pic>
      <p:pic>
        <p:nvPicPr>
          <p:cNvPr id="41993" name="Picture 9" descr="http://kpt-kurgan.ru/wp-content/themes/elarea/images/index/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55242" y="2204244"/>
            <a:ext cx="2074159" cy="590714"/>
          </a:xfrm>
          <a:prstGeom prst="rect">
            <a:avLst/>
          </a:prstGeom>
          <a:noFill/>
        </p:spPr>
      </p:pic>
      <p:sp>
        <p:nvSpPr>
          <p:cNvPr id="22" name="Скругленный прямоугольник 21"/>
          <p:cNvSpPr/>
          <p:nvPr/>
        </p:nvSpPr>
        <p:spPr>
          <a:xfrm>
            <a:off x="126561" y="4837142"/>
            <a:ext cx="2633892" cy="890797"/>
          </a:xfrm>
          <a:prstGeom prst="roundRect">
            <a:avLst>
              <a:gd name="adj" fmla="val 2974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latin typeface="Mulish" pitchFamily="2" charset="-52"/>
              </a:rPr>
              <a:t>Шумихинский аграрно-строительный колледж</a:t>
            </a:r>
            <a:endParaRPr lang="ru-RU" sz="1500" b="1" dirty="0">
              <a:latin typeface="Mulish" pitchFamily="2" charset="-52"/>
            </a:endParaRPr>
          </a:p>
        </p:txBody>
      </p:sp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8" cstate="print"/>
          <a:srcRect l="45577" t="7094" r="46715" b="80476"/>
          <a:stretch>
            <a:fillRect/>
          </a:stretch>
        </p:blipFill>
        <p:spPr bwMode="auto">
          <a:xfrm>
            <a:off x="978654" y="5891841"/>
            <a:ext cx="865425" cy="78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кругленный прямоугольник 24"/>
          <p:cNvSpPr/>
          <p:nvPr/>
        </p:nvSpPr>
        <p:spPr>
          <a:xfrm>
            <a:off x="3128062" y="2965211"/>
            <a:ext cx="2562496" cy="775777"/>
          </a:xfrm>
          <a:prstGeom prst="roundRect">
            <a:avLst>
              <a:gd name="adj" fmla="val 29742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Курганский техникум сервиса и технологий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41997" name="Picture 13" descr="https://ktsit.org.ru/img_new/head.jpg"/>
          <p:cNvPicPr>
            <a:picLocks noChangeAspect="1" noChangeArrowheads="1"/>
          </p:cNvPicPr>
          <p:nvPr/>
        </p:nvPicPr>
        <p:blipFill>
          <a:blip r:embed="rId9" cstate="print"/>
          <a:srcRect r="69875"/>
          <a:stretch>
            <a:fillRect/>
          </a:stretch>
        </p:blipFill>
        <p:spPr bwMode="auto">
          <a:xfrm>
            <a:off x="3649273" y="3766868"/>
            <a:ext cx="1621467" cy="906065"/>
          </a:xfrm>
          <a:prstGeom prst="rect">
            <a:avLst/>
          </a:prstGeom>
          <a:noFill/>
        </p:spPr>
      </p:pic>
      <p:sp>
        <p:nvSpPr>
          <p:cNvPr id="27" name="Скругленный прямоугольник 26"/>
          <p:cNvSpPr/>
          <p:nvPr/>
        </p:nvSpPr>
        <p:spPr>
          <a:xfrm>
            <a:off x="5954650" y="2962335"/>
            <a:ext cx="2562496" cy="775777"/>
          </a:xfrm>
          <a:prstGeom prst="roundRect">
            <a:avLst>
              <a:gd name="adj" fmla="val 297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Курганский техникум строительных технологий и городского хозяйства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41999" name="Picture 15" descr="КТСТГХ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2255" y="3951677"/>
            <a:ext cx="1295400" cy="685800"/>
          </a:xfrm>
          <a:prstGeom prst="rect">
            <a:avLst/>
          </a:prstGeom>
          <a:noFill/>
        </p:spPr>
      </p:pic>
      <p:sp>
        <p:nvSpPr>
          <p:cNvPr id="29" name="Скругленный прямоугольник 28"/>
          <p:cNvSpPr/>
          <p:nvPr/>
        </p:nvSpPr>
        <p:spPr>
          <a:xfrm>
            <a:off x="3130936" y="4874523"/>
            <a:ext cx="2597003" cy="905175"/>
          </a:xfrm>
          <a:prstGeom prst="roundRect">
            <a:avLst>
              <a:gd name="adj" fmla="val 2974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Мишкинский</a:t>
            </a:r>
            <a:r>
              <a:rPr lang="ru-RU" sz="1600" dirty="0" smtClean="0"/>
              <a:t> профессионально-педагогический колледж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11" cstate="print"/>
          <a:srcRect l="73935" t="7094" r="21786" b="88632"/>
          <a:stretch>
            <a:fillRect/>
          </a:stretch>
        </p:blipFill>
        <p:spPr bwMode="auto">
          <a:xfrm>
            <a:off x="4049936" y="5961184"/>
            <a:ext cx="782516" cy="43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Скругленный прямоугольник 31"/>
          <p:cNvSpPr/>
          <p:nvPr/>
        </p:nvSpPr>
        <p:spPr>
          <a:xfrm>
            <a:off x="5877013" y="4894652"/>
            <a:ext cx="2550995" cy="902299"/>
          </a:xfrm>
          <a:prstGeom prst="roundRect">
            <a:avLst>
              <a:gd name="adj" fmla="val 29742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Катайский</a:t>
            </a:r>
            <a:r>
              <a:rPr lang="ru-RU" sz="1600" dirty="0" smtClean="0"/>
              <a:t> профессионально-педагогический 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42002" name="Picture 18" descr="http://xn--j1akam.xn--p1ai/shapka_sajta1.png"/>
          <p:cNvPicPr>
            <a:picLocks noChangeAspect="1" noChangeArrowheads="1"/>
          </p:cNvPicPr>
          <p:nvPr/>
        </p:nvPicPr>
        <p:blipFill>
          <a:blip r:embed="rId12" cstate="print"/>
          <a:srcRect l="9435" t="8782" r="83986" b="17311"/>
          <a:stretch>
            <a:fillRect/>
          </a:stretch>
        </p:blipFill>
        <p:spPr bwMode="auto">
          <a:xfrm>
            <a:off x="6776547" y="5848710"/>
            <a:ext cx="823325" cy="900522"/>
          </a:xfrm>
          <a:prstGeom prst="rect">
            <a:avLst/>
          </a:prstGeom>
          <a:noFill/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414607" y="114959"/>
            <a:ext cx="11172825" cy="1163395"/>
          </a:xfrm>
        </p:spPr>
        <p:txBody>
          <a:bodyPr/>
          <a:lstStyle/>
          <a:p>
            <a:r>
              <a:rPr lang="ru-RU" dirty="0" smtClean="0"/>
              <a:t>Образовательные организации Курганской области, реализующие программы среднего профессионального образования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91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98808" y="1303189"/>
            <a:ext cx="2725946" cy="749898"/>
          </a:xfrm>
          <a:prstGeom prst="roundRect">
            <a:avLst>
              <a:gd name="adj" fmla="val 29742"/>
            </a:avLst>
          </a:prstGeom>
          <a:solidFill>
            <a:srgbClr val="2D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Mulish" pitchFamily="2" charset="-52"/>
              </a:rPr>
              <a:t>Варгашинский</a:t>
            </a:r>
            <a:r>
              <a:rPr lang="ru-RU" sz="1600" b="1" dirty="0" smtClean="0">
                <a:latin typeface="Mulish" pitchFamily="2" charset="-52"/>
              </a:rPr>
              <a:t> образовательный центр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32954" y="1329066"/>
            <a:ext cx="2648269" cy="749899"/>
          </a:xfrm>
          <a:prstGeom prst="roundRect">
            <a:avLst>
              <a:gd name="adj" fmla="val 29742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Mulish" pitchFamily="2" charset="-52"/>
              </a:rPr>
              <a:t>Березовский агропромышленный техникум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18727" y="2424624"/>
            <a:ext cx="2519364" cy="939678"/>
          </a:xfrm>
          <a:prstGeom prst="roundRect">
            <a:avLst>
              <a:gd name="adj" fmla="val 29742"/>
            </a:avLst>
          </a:prstGeom>
          <a:solidFill>
            <a:srgbClr val="947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Лебяжьевский</a:t>
            </a:r>
            <a:r>
              <a:rPr lang="ru-RU" sz="1600" dirty="0" smtClean="0"/>
              <a:t> агропромышленный техникум (казачий кадетский корпус)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564702" y="2467153"/>
            <a:ext cx="2501660" cy="897149"/>
          </a:xfrm>
          <a:prstGeom prst="roundRect">
            <a:avLst>
              <a:gd name="adj" fmla="val 29742"/>
            </a:avLst>
          </a:prstGeom>
          <a:solidFill>
            <a:srgbClr val="00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Кособродский</a:t>
            </a:r>
            <a:r>
              <a:rPr lang="ru-RU" dirty="0" smtClean="0"/>
              <a:t> профессиональный техникум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329791" y="2398141"/>
            <a:ext cx="2786332" cy="974787"/>
          </a:xfrm>
          <a:prstGeom prst="roundRect">
            <a:avLst>
              <a:gd name="adj" fmla="val 29742"/>
            </a:avLst>
          </a:prstGeom>
          <a:solidFill>
            <a:srgbClr val="F56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Альменевский</a:t>
            </a:r>
            <a:r>
              <a:rPr lang="ru-RU" sz="1600" dirty="0" smtClean="0"/>
              <a:t> аграрно-технологический техникум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129" y="3637468"/>
            <a:ext cx="3728871" cy="322053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72720" y="4968815"/>
            <a:ext cx="2562496" cy="1009291"/>
          </a:xfrm>
          <a:prstGeom prst="roundRect">
            <a:avLst>
              <a:gd name="adj" fmla="val 29742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Зауральский колледж физической культуры и здоровья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83738" y="1300312"/>
            <a:ext cx="2562496" cy="813160"/>
          </a:xfrm>
          <a:prstGeom prst="roundRect">
            <a:avLst>
              <a:gd name="adj" fmla="val 29742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Курганское училище (колледж) олимпийского резерва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0226" y="3704206"/>
            <a:ext cx="2594127" cy="1005816"/>
          </a:xfrm>
          <a:prstGeom prst="roundRect">
            <a:avLst>
              <a:gd name="adj" fmla="val 2974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Петуховский</a:t>
            </a:r>
            <a:r>
              <a:rPr lang="ru-RU" sz="1600" dirty="0" smtClean="0"/>
              <a:t> техникум механизации и электрификации сельского хозяйства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247517" y="1268083"/>
            <a:ext cx="2743201" cy="871268"/>
          </a:xfrm>
          <a:prstGeom prst="roundRect">
            <a:avLst>
              <a:gd name="adj" fmla="val 29742"/>
            </a:avLst>
          </a:prstGeom>
          <a:solidFill>
            <a:srgbClr val="F56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Курганский базовый медицинский колледж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14607" y="114959"/>
            <a:ext cx="11172825" cy="1163395"/>
          </a:xfrm>
        </p:spPr>
        <p:txBody>
          <a:bodyPr/>
          <a:lstStyle/>
          <a:p>
            <a:r>
              <a:rPr lang="ru-RU" dirty="0" smtClean="0"/>
              <a:t>Образовательные организации Курганской области, реализующие программы среднего профессионального образования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461618" y="3715109"/>
            <a:ext cx="2562496" cy="1009291"/>
          </a:xfrm>
          <a:prstGeom prst="roundRect">
            <a:avLst>
              <a:gd name="adj" fmla="val 29742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Курганский областной музыкальный колледж им. Д.Д. Шостаковича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470244" y="5017704"/>
            <a:ext cx="2562496" cy="1009291"/>
          </a:xfrm>
          <a:prstGeom prst="roundRect">
            <a:avLst>
              <a:gd name="adj" fmla="val 29742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Курганский областной колледж культуры</a:t>
            </a:r>
            <a:endParaRPr lang="ru-RU" sz="1600" b="1" dirty="0">
              <a:latin typeface="Mulish" pitchFamily="2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91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607" y="114959"/>
            <a:ext cx="11172825" cy="1163395"/>
          </a:xfrm>
        </p:spPr>
        <p:txBody>
          <a:bodyPr/>
          <a:lstStyle/>
          <a:p>
            <a:r>
              <a:rPr lang="ru-RU" dirty="0" smtClean="0"/>
              <a:t>Образовательные организации Курганской области, реализующие программы среднего профессионального образования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89457" y="1294563"/>
            <a:ext cx="3933108" cy="1000064"/>
          </a:xfrm>
          <a:prstGeom prst="roundRect">
            <a:avLst>
              <a:gd name="adj" fmla="val 29742"/>
            </a:avLst>
          </a:prstGeom>
          <a:solidFill>
            <a:srgbClr val="2D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Mulish" pitchFamily="2" charset="-52"/>
              </a:rPr>
              <a:t>Университетский колледж ШГПУ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32954" y="1268682"/>
            <a:ext cx="3536790" cy="1025943"/>
          </a:xfrm>
          <a:prstGeom prst="roundRect">
            <a:avLst>
              <a:gd name="adj" fmla="val 29742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Mulish" pitchFamily="2" charset="-52"/>
              </a:rPr>
              <a:t>Лесниковский</a:t>
            </a:r>
            <a:r>
              <a:rPr lang="ru-RU" sz="1600" b="1" dirty="0" smtClean="0">
                <a:latin typeface="Mulish" pitchFamily="2" charset="-52"/>
              </a:rPr>
              <a:t> филиал КГУ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358996" y="1250830"/>
            <a:ext cx="3657600" cy="1052422"/>
          </a:xfrm>
          <a:prstGeom prst="roundRect">
            <a:avLst>
              <a:gd name="adj" fmla="val 29742"/>
            </a:avLst>
          </a:prstGeom>
          <a:solidFill>
            <a:srgbClr val="00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Курганский институт железнодорожного транспорта – филиал </a:t>
            </a:r>
            <a:r>
              <a:rPr lang="ru-RU" dirty="0" err="1" smtClean="0"/>
              <a:t>УрГУ</a:t>
            </a:r>
            <a:r>
              <a:rPr lang="ru-RU" sz="1600" dirty="0" err="1" smtClean="0"/>
              <a:t>ПС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 l="7348" t="9744" r="84268" b="79061"/>
          <a:stretch>
            <a:fillRect/>
          </a:stretch>
        </p:blipFill>
        <p:spPr bwMode="auto">
          <a:xfrm>
            <a:off x="5048774" y="2350699"/>
            <a:ext cx="1697083" cy="115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7973" t="13722" r="74303" b="73029"/>
          <a:stretch>
            <a:fillRect/>
          </a:stretch>
        </p:blipFill>
        <p:spPr bwMode="auto">
          <a:xfrm>
            <a:off x="928944" y="2389518"/>
            <a:ext cx="1917773" cy="8063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19079" t="18120" r="68902" b="67179"/>
          <a:stretch>
            <a:fillRect/>
          </a:stretch>
        </p:blipFill>
        <p:spPr bwMode="auto">
          <a:xfrm>
            <a:off x="9299776" y="2359988"/>
            <a:ext cx="1810834" cy="124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 l="7108" t="32051" r="53613" b="54445"/>
          <a:stretch>
            <a:fillRect/>
          </a:stretch>
        </p:blipFill>
        <p:spPr bwMode="auto">
          <a:xfrm>
            <a:off x="69008" y="3261610"/>
            <a:ext cx="4252823" cy="82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951" y="3438854"/>
            <a:ext cx="4109049" cy="3681361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617775" y="4244196"/>
            <a:ext cx="3238232" cy="1293962"/>
          </a:xfrm>
          <a:prstGeom prst="roundRect">
            <a:avLst>
              <a:gd name="adj" fmla="val 29742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Шадринский</a:t>
            </a:r>
            <a:r>
              <a:rPr lang="ru-RU" sz="1600" dirty="0" smtClean="0"/>
              <a:t> финансово-экономический колледж – филиал </a:t>
            </a:r>
            <a:r>
              <a:rPr lang="ru-RU" sz="1600" dirty="0" err="1" smtClean="0"/>
              <a:t>Финуниверситета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 l="14487" t="14701" r="73061" b="76154"/>
          <a:stretch>
            <a:fillRect/>
          </a:stretch>
        </p:blipFill>
        <p:spPr bwMode="auto">
          <a:xfrm>
            <a:off x="1525215" y="5743606"/>
            <a:ext cx="1485405" cy="61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Скругленный прямоугольник 19"/>
          <p:cNvSpPr/>
          <p:nvPr/>
        </p:nvSpPr>
        <p:spPr>
          <a:xfrm>
            <a:off x="4473783" y="4302305"/>
            <a:ext cx="2729274" cy="1054699"/>
          </a:xfrm>
          <a:prstGeom prst="roundRect">
            <a:avLst>
              <a:gd name="adj" fmla="val 2974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 smtClean="0"/>
              <a:t>Куртамышский</a:t>
            </a:r>
            <a:r>
              <a:rPr lang="ru-RU" sz="1600" dirty="0" smtClean="0"/>
              <a:t> сельскохозяйственный техникум  - филиал  КГУ</a:t>
            </a:r>
            <a:endParaRPr lang="ru-RU" sz="1600" b="1" dirty="0">
              <a:latin typeface="Mulish" pitchFamily="2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91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353" y="123586"/>
            <a:ext cx="11172825" cy="1163395"/>
          </a:xfrm>
        </p:spPr>
        <p:txBody>
          <a:bodyPr/>
          <a:lstStyle/>
          <a:p>
            <a:r>
              <a:rPr lang="ru-RU" dirty="0" smtClean="0"/>
              <a:t>Профессиональные образовательные организации Курганской области, реализующие программы высшего образования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89457" y="1294563"/>
            <a:ext cx="3933108" cy="1000064"/>
          </a:xfrm>
          <a:prstGeom prst="roundRect">
            <a:avLst>
              <a:gd name="adj" fmla="val 29742"/>
            </a:avLst>
          </a:prstGeom>
          <a:solidFill>
            <a:srgbClr val="2D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Mulish" pitchFamily="2" charset="-52"/>
              </a:rPr>
              <a:t>Шадринский</a:t>
            </a:r>
            <a:r>
              <a:rPr lang="ru-RU" sz="1600" b="1" dirty="0" smtClean="0">
                <a:latin typeface="Mulish" pitchFamily="2" charset="-52"/>
              </a:rPr>
              <a:t> государственный педагогический университет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32954" y="1268682"/>
            <a:ext cx="3536790" cy="1025943"/>
          </a:xfrm>
          <a:prstGeom prst="roundRect">
            <a:avLst>
              <a:gd name="adj" fmla="val 29742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Mulish" pitchFamily="2" charset="-52"/>
              </a:rPr>
              <a:t>Курганский государственный университет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18726" y="4218917"/>
            <a:ext cx="3649425" cy="1017317"/>
          </a:xfrm>
          <a:prstGeom prst="roundRect">
            <a:avLst>
              <a:gd name="adj" fmla="val 29742"/>
            </a:avLst>
          </a:prstGeom>
          <a:solidFill>
            <a:srgbClr val="947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Курганский филиал Российской академии народного хозяйства и государственной службы при Президенте РФ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358996" y="1250830"/>
            <a:ext cx="3657600" cy="1052422"/>
          </a:xfrm>
          <a:prstGeom prst="roundRect">
            <a:avLst>
              <a:gd name="adj" fmla="val 29742"/>
            </a:avLst>
          </a:prstGeom>
          <a:solidFill>
            <a:srgbClr val="00B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Курганский институт железнодорожного транспорта – филиал </a:t>
            </a:r>
            <a:r>
              <a:rPr lang="ru-RU" dirty="0" err="1" smtClean="0"/>
              <a:t>УрГУ</a:t>
            </a:r>
            <a:r>
              <a:rPr lang="ru-RU" sz="1600" dirty="0" err="1" smtClean="0"/>
              <a:t>ПС</a:t>
            </a:r>
            <a:endParaRPr lang="ru-RU" sz="1600" b="1" dirty="0">
              <a:latin typeface="Mulish" pitchFamily="2" charset="-52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390845" y="4244195"/>
            <a:ext cx="3700731" cy="1043797"/>
          </a:xfrm>
          <a:prstGeom prst="roundRect">
            <a:avLst>
              <a:gd name="adj" fmla="val 29742"/>
            </a:avLst>
          </a:prstGeom>
          <a:solidFill>
            <a:srgbClr val="F56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Курганский филиал Академии труда и социальных отношений</a:t>
            </a:r>
            <a:endParaRPr lang="ru-RU" sz="1600" b="1" dirty="0">
              <a:latin typeface="Mulish" pitchFamily="2" charset="-52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 l="7348" t="9744" r="84268" b="79061"/>
          <a:stretch>
            <a:fillRect/>
          </a:stretch>
        </p:blipFill>
        <p:spPr bwMode="auto">
          <a:xfrm>
            <a:off x="5048774" y="2350699"/>
            <a:ext cx="1697083" cy="115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7973" t="13722" r="74303" b="73029"/>
          <a:stretch>
            <a:fillRect/>
          </a:stretch>
        </p:blipFill>
        <p:spPr bwMode="auto">
          <a:xfrm>
            <a:off x="928944" y="2389518"/>
            <a:ext cx="1917773" cy="8063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 l="18118" t="7692" r="74286" b="85300"/>
          <a:stretch>
            <a:fillRect/>
          </a:stretch>
        </p:blipFill>
        <p:spPr bwMode="auto">
          <a:xfrm>
            <a:off x="1043796" y="5570520"/>
            <a:ext cx="2065210" cy="10718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 l="19079" t="18120" r="68902" b="67179"/>
          <a:stretch>
            <a:fillRect/>
          </a:stretch>
        </p:blipFill>
        <p:spPr bwMode="auto">
          <a:xfrm>
            <a:off x="9299776" y="2359988"/>
            <a:ext cx="1810834" cy="124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 l="7108" t="32051" r="53613" b="54445"/>
          <a:stretch>
            <a:fillRect/>
          </a:stretch>
        </p:blipFill>
        <p:spPr bwMode="auto">
          <a:xfrm>
            <a:off x="69008" y="3261610"/>
            <a:ext cx="4252823" cy="82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/>
          <a:srcRect l="46150" t="15214" r="47074" b="68516"/>
          <a:stretch>
            <a:fillRect/>
          </a:stretch>
        </p:blipFill>
        <p:spPr bwMode="auto">
          <a:xfrm>
            <a:off x="5607171" y="5434642"/>
            <a:ext cx="936085" cy="126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129" y="3637468"/>
            <a:ext cx="3728871" cy="32205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5913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2690" y="793630"/>
            <a:ext cx="6029318" cy="2372264"/>
          </a:xfrm>
          <a:prstGeom prst="roundRect">
            <a:avLst>
              <a:gd name="adj" fmla="val 18746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2000" dirty="0" smtClean="0"/>
              <a:t>Целевое обучение — организация обучения, когда работодатель оплачивает обучение студента с гарантированным трудоустройством по его завершению.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2000" dirty="0" smtClean="0"/>
              <a:t>Все предложения по целевому обучению находятся на платформе «Работа в России».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88989" y="728937"/>
            <a:ext cx="5296613" cy="1075428"/>
          </a:xfrm>
          <a:prstGeom prst="roundRect">
            <a:avLst>
              <a:gd name="adj" fmla="val 1874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ru-RU" sz="2000" b="1" dirty="0" smtClean="0">
                <a:latin typeface="Mulish" pitchFamily="2" charset="-52"/>
              </a:rPr>
              <a:t>Плюсы целевого обучения:</a:t>
            </a:r>
            <a:endParaRPr lang="ru-RU" sz="1500" b="1" dirty="0">
              <a:latin typeface="Mulish" pitchFamily="2" charset="-52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14872" y="1854679"/>
            <a:ext cx="5282242" cy="4830793"/>
          </a:xfrm>
          <a:prstGeom prst="roundRect">
            <a:avLst>
              <a:gd name="adj" fmla="val 10108"/>
            </a:avLst>
          </a:prstGeom>
          <a:solidFill>
            <a:srgbClr val="E3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buFont typeface="Calibri" pitchFamily="34" charset="0"/>
              <a:buChar char="­"/>
            </a:pP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Абитуриент получает бесплатное образование.</a:t>
            </a:r>
          </a:p>
          <a:p>
            <a:pPr>
              <a:buFont typeface="Calibri" pitchFamily="34" charset="0"/>
              <a:buChar char="­"/>
            </a:pPr>
            <a:r>
              <a:rPr lang="ru-RU" sz="1600" dirty="0" smtClean="0">
                <a:solidFill>
                  <a:schemeClr val="tx1"/>
                </a:solidFill>
              </a:rPr>
              <a:t> Поступление по целевым договорам происходит по отдельному конкурсу .</a:t>
            </a:r>
          </a:p>
          <a:p>
            <a:pPr>
              <a:buFont typeface="Calibri" pitchFamily="34" charset="0"/>
              <a:buChar char="­"/>
            </a:pPr>
            <a:r>
              <a:rPr lang="ru-RU" sz="1600" dirty="0" smtClean="0">
                <a:solidFill>
                  <a:schemeClr val="tx1"/>
                </a:solidFill>
              </a:rPr>
              <a:t> Средний балл ЕГЭ для абитуриентов, поступающих по целевому конкурсу, существенно ниже.</a:t>
            </a:r>
          </a:p>
          <a:p>
            <a:pPr>
              <a:buFont typeface="Calibri" pitchFamily="34" charset="0"/>
              <a:buChar char="­"/>
            </a:pPr>
            <a:r>
              <a:rPr lang="ru-RU" sz="1600" dirty="0" smtClean="0">
                <a:solidFill>
                  <a:schemeClr val="tx1"/>
                </a:solidFill>
              </a:rPr>
              <a:t> Гарантированное место для прохождения оплачиваемой практики у будущего работодателя и помощь при подготовке курсовой или дипломной работы.</a:t>
            </a:r>
          </a:p>
          <a:p>
            <a:pPr>
              <a:buFont typeface="Calibri" pitchFamily="34" charset="0"/>
              <a:buChar char="­"/>
            </a:pPr>
            <a:r>
              <a:rPr lang="ru-RU" sz="1600" dirty="0" smtClean="0">
                <a:solidFill>
                  <a:schemeClr val="tx1"/>
                </a:solidFill>
              </a:rPr>
              <a:t> Для студентов  по целевому договору предусмотрена стипендия (или другая форма материального поощрения), оплата или предоставление жилья. Меры поддержки индивидуальны и будут указаны в договоре с работодателем.</a:t>
            </a:r>
          </a:p>
          <a:p>
            <a:pPr>
              <a:buFont typeface="Calibri" pitchFamily="34" charset="0"/>
              <a:buChar char="­"/>
            </a:pPr>
            <a:r>
              <a:rPr lang="ru-RU" sz="1600" dirty="0" smtClean="0">
                <a:solidFill>
                  <a:schemeClr val="tx1"/>
                </a:solidFill>
              </a:rPr>
              <a:t> Выпускник получает гарантированное место работы после окончания обучения.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06621" y="376696"/>
            <a:ext cx="11172825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sh" pitchFamily="2" charset="-52"/>
                <a:ea typeface="+mj-ea"/>
                <a:cs typeface="+mj-cs"/>
              </a:rPr>
              <a:t>Целевое обучение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ulish" pitchFamily="2" charset="-52"/>
              <a:ea typeface="+mj-ea"/>
              <a:cs typeface="+mj-cs"/>
            </a:endParaRPr>
          </a:p>
        </p:txBody>
      </p:sp>
      <p:pic>
        <p:nvPicPr>
          <p:cNvPr id="4100" name="Picture 4" descr="https://avatars.mds.yandex.net/i?id=23be5cfc6356bb4a71f7da6b0db969d4c6a7b211-9053045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906" y="3528293"/>
            <a:ext cx="4916757" cy="2765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957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«Билет в будущее»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BE64"/>
      </a:accent1>
      <a:accent2>
        <a:srgbClr val="4285F4"/>
      </a:accent2>
      <a:accent3>
        <a:srgbClr val="9477E6"/>
      </a:accent3>
      <a:accent4>
        <a:srgbClr val="00BBD6"/>
      </a:accent4>
      <a:accent5>
        <a:srgbClr val="F5675A"/>
      </a:accent5>
      <a:accent6>
        <a:srgbClr val="F1F5F9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Произвольный</PresentationFormat>
  <Paragraphs>76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Mulish</vt:lpstr>
      <vt:lpstr>Calibri</vt:lpstr>
      <vt:lpstr>PT Serif</vt:lpstr>
      <vt:lpstr>Тема Office</vt:lpstr>
      <vt:lpstr>Тема 7. Востребованные профессии в Курганской области. Возможности образования и стратегии поступления</vt:lpstr>
      <vt:lpstr>Курганская область – регион возможностей</vt:lpstr>
      <vt:lpstr>Курганская область – регион для людей</vt:lpstr>
      <vt:lpstr>Слайд 4</vt:lpstr>
      <vt:lpstr>Образовательные организации Курганской области, реализующие программы среднего профессионального образования</vt:lpstr>
      <vt:lpstr>Образовательные организации Курганской области, реализующие программы среднего профессионального образования</vt:lpstr>
      <vt:lpstr>Образовательные организации Курганской области, реализующие программы среднего профессионального образования</vt:lpstr>
      <vt:lpstr>Профессиональные образовательные организации Курганской области, реализующие программы высшего образования</vt:lpstr>
      <vt:lpstr>Слайд 9</vt:lpstr>
      <vt:lpstr>Трудоустройство в Курганской области</vt:lpstr>
      <vt:lpstr>Профессиональная карьера</vt:lpstr>
      <vt:lpstr>Успешные люди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2025-09-09T12:47:31Z</dcterms:created>
  <dcterms:modified xsi:type="dcterms:W3CDTF">2025-10-10T11:56:53Z</dcterms:modified>
</cp:coreProperties>
</file>