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embedTrueTypeFonts="1" removePersonalInfoOnSave="1" showSpecialPlsOnTitleSld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howGuides="1" snapToGrid="0">
      <p:cViewPr varScale="1">
        <p:scale>
          <a:sx n="108" d="100"/>
          <a:sy n="108" d="100"/>
        </p:scale>
        <p:origin x="-636" y="-84"/>
      </p:cViewPr>
      <p:guideLst>
        <p:guide pos="1888" orient="horz"/>
        <p:guide pos="2772" orient="horz"/>
        <p:guide pos="3840"/>
      </p:guideLst>
    </p:cSldViewPr>
  </p:slideViewPr>
  <p:gridSpacing cx="73736200" cy="7373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 /><Relationship Id="rId11" Type="http://schemas.openxmlformats.org/officeDocument/2006/relationships/tableStyles" Target="tableStyles.xml" /><Relationship Id="rId12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 userDrawn="1"/>
        </p:nvGrpSpPr>
        <p:grpSpPr bwMode="auto">
          <a:xfrm>
            <a:off x="0" y="-4803"/>
            <a:ext cx="12192000" cy="6867606"/>
            <a:chOff x="1798015" y="-4803"/>
            <a:chExt cx="12192000" cy="6867606"/>
          </a:xfrm>
        </p:grpSpPr>
        <p:sp>
          <p:nvSpPr>
            <p:cNvPr id="10" name="Скругленный прямоугольник 9"/>
            <p:cNvSpPr/>
            <p:nvPr userDrawn="1"/>
          </p:nvSpPr>
          <p:spPr bwMode="auto">
            <a:xfrm>
              <a:off x="1798015" y="-4803"/>
              <a:ext cx="12192000" cy="68676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 bwMode="auto">
            <a:xfrm>
              <a:off x="1798015" y="-4803"/>
              <a:ext cx="12192000" cy="6867606"/>
            </a:xfrm>
            <a:prstGeom prst="roundRect">
              <a:avLst>
                <a:gd name="adj" fmla="val 7497"/>
              </a:avLst>
            </a:prstGeom>
            <a:gradFill>
              <a:gsLst>
                <a:gs pos="0">
                  <a:srgbClr val="9477E6"/>
                </a:gs>
                <a:gs pos="50000">
                  <a:srgbClr val="4285F4"/>
                </a:gs>
                <a:gs pos="100000">
                  <a:srgbClr val="2DBE64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/>
            <a:stretch/>
          </p:blipFill>
          <p:spPr bwMode="auto">
            <a:xfrm>
              <a:off x="2171770" y="333489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 bwMode="auto">
          <a:xfrm>
            <a:off x="371475" y="3321049"/>
            <a:ext cx="11449049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800" i="1">
              <a:solidFill>
                <a:schemeClr val="bg1"/>
              </a:solidFill>
              <a:latin typeface="PT Serif"/>
              <a:ea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 bwMode="auto"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724760" y="4939950"/>
            <a:ext cx="10742481" cy="332399"/>
          </a:xfrm>
        </p:spPr>
        <p:txBody>
          <a:bodyPr wrap="square" lIns="36000" tIns="36000" rIns="36000" bIns="3600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22" name="Номер слайда 21"/>
          <p:cNvSpPr>
            <a:spLocks noGrp="1"/>
          </p:cNvSpPr>
          <p:nvPr userDrawn="1"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t/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1474" y="365125"/>
            <a:ext cx="11172825" cy="387798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371474" y="1044575"/>
            <a:ext cx="11449051" cy="4351338"/>
          </a:xfrm>
        </p:spPr>
        <p:txBody>
          <a:bodyPr lIns="36000" tIns="36000" rIns="36000" bIns="3600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>
            <a:lvl1pPr>
              <a:defRPr sz="1400" b="1"/>
            </a:lvl1pPr>
          </a:lstStyle>
          <a:p>
            <a:pPr>
              <a:defRPr/>
            </a:pPr>
            <a:fld id="{FA043A06-1B68-4947-A187-A47A7C4C4AD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t/>
            </a:fld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t/>
            </a:fld>
            <a:endParaRPr lang="ru-RU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t/>
            </a:fld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t/>
            </a:fld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 bwMode="auto">
          <a:xfrm>
            <a:off x="0" y="-4803"/>
            <a:ext cx="12192000" cy="6867606"/>
            <a:chOff x="883400" y="0"/>
            <a:chExt cx="12192000" cy="6867606"/>
          </a:xfrm>
        </p:grpSpPr>
        <p:sp>
          <p:nvSpPr>
            <p:cNvPr id="10" name="Скругленный прямоугольник 9"/>
            <p:cNvSpPr/>
            <p:nvPr userDrawn="1"/>
          </p:nvSpPr>
          <p:spPr bwMode="auto">
            <a:xfrm>
              <a:off x="883400" y="0"/>
              <a:ext cx="12192000" cy="68676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 bwMode="auto">
            <a:xfrm>
              <a:off x="883400" y="0"/>
              <a:ext cx="12192000" cy="6867606"/>
            </a:xfrm>
            <a:prstGeom prst="roundRect">
              <a:avLst>
                <a:gd name="adj" fmla="val 7497"/>
              </a:avLst>
            </a:prstGeom>
            <a:solidFill>
              <a:srgbClr val="2DB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/>
            <a:stretch/>
          </p:blipFill>
          <p:spPr bwMode="auto"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 bwMode="auto">
          <a:xfrm>
            <a:off x="371475" y="3316245"/>
            <a:ext cx="11449049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800" i="1">
              <a:solidFill>
                <a:schemeClr val="bg1"/>
              </a:solidFill>
              <a:latin typeface="PT Serif"/>
              <a:ea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724760" y="4012074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724760" y="4935146"/>
            <a:ext cx="10742481" cy="332399"/>
          </a:xfrm>
        </p:spPr>
        <p:txBody>
          <a:bodyPr wrap="square" lIns="36000" tIns="36000" rIns="36000" bIns="3600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3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 bwMode="auto">
          <a:xfrm>
            <a:off x="0" y="-4803"/>
            <a:ext cx="12192000" cy="6867606"/>
            <a:chOff x="883400" y="0"/>
            <a:chExt cx="12192000" cy="6867606"/>
          </a:xfrm>
        </p:grpSpPr>
        <p:sp>
          <p:nvSpPr>
            <p:cNvPr id="10" name="Скругленный прямоугольник 9"/>
            <p:cNvSpPr/>
            <p:nvPr userDrawn="1"/>
          </p:nvSpPr>
          <p:spPr bwMode="auto">
            <a:xfrm>
              <a:off x="883400" y="0"/>
              <a:ext cx="12192000" cy="68676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 bwMode="auto">
            <a:xfrm>
              <a:off x="883400" y="0"/>
              <a:ext cx="12192000" cy="6867606"/>
            </a:xfrm>
            <a:prstGeom prst="roundRect">
              <a:avLst>
                <a:gd name="adj" fmla="val 7497"/>
              </a:avLst>
            </a:prstGeom>
            <a:solidFill>
              <a:srgbClr val="428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/>
            <a:stretch/>
          </p:blipFill>
          <p:spPr bwMode="auto"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 bwMode="auto">
          <a:xfrm>
            <a:off x="371475" y="3321049"/>
            <a:ext cx="11449049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800" i="1">
              <a:solidFill>
                <a:schemeClr val="bg1"/>
              </a:solidFill>
              <a:latin typeface="PT Serif"/>
              <a:ea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 bwMode="auto"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724760" y="4939950"/>
            <a:ext cx="10742481" cy="332399"/>
          </a:xfrm>
        </p:spPr>
        <p:txBody>
          <a:bodyPr wrap="square" lIns="36000" tIns="36000" rIns="36000" bIns="36000">
            <a:spAutoFit/>
          </a:bodyPr>
          <a:lstStyle>
            <a:lvl1pPr marL="0" indent="0" algn="l">
              <a:buNone/>
              <a:defRPr sz="2400" i="0">
                <a:solidFill>
                  <a:schemeClr val="bg1"/>
                </a:solidFill>
                <a:latin typeface="Mulish"/>
                <a:ea typeface="PT Serif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2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 bwMode="auto">
          <a:xfrm>
            <a:off x="0" y="-4803"/>
            <a:ext cx="12192000" cy="6867606"/>
            <a:chOff x="0" y="-2401"/>
            <a:chExt cx="12192000" cy="6867606"/>
          </a:xfrm>
        </p:grpSpPr>
        <p:sp>
          <p:nvSpPr>
            <p:cNvPr id="10" name="Скругленный прямоугольник 9"/>
            <p:cNvSpPr/>
            <p:nvPr userDrawn="1"/>
          </p:nvSpPr>
          <p:spPr bwMode="auto">
            <a:xfrm>
              <a:off x="0" y="-2401"/>
              <a:ext cx="12192000" cy="68676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 bwMode="auto">
            <a:xfrm>
              <a:off x="0" y="-2401"/>
              <a:ext cx="12192000" cy="6867606"/>
            </a:xfrm>
            <a:prstGeom prst="roundRect">
              <a:avLst>
                <a:gd name="adj" fmla="val 7497"/>
              </a:avLst>
            </a:prstGeom>
            <a:solidFill>
              <a:srgbClr val="947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/>
            <a:stretch/>
          </p:blipFill>
          <p:spPr bwMode="auto">
            <a:xfrm>
              <a:off x="373755" y="335891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 bwMode="auto">
          <a:xfrm>
            <a:off x="371475" y="3321049"/>
            <a:ext cx="11449049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800" i="1">
              <a:solidFill>
                <a:schemeClr val="bg1"/>
              </a:solidFill>
              <a:latin typeface="PT Serif"/>
              <a:ea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 bwMode="auto"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724760" y="4939950"/>
            <a:ext cx="10742481" cy="332399"/>
          </a:xfrm>
        </p:spPr>
        <p:txBody>
          <a:bodyPr wrap="square" lIns="36000" tIns="36000" rIns="36000" bIns="3600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 userDrawn="1"/>
        </p:nvSpPr>
        <p:spPr bwMode="auto"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/>
          </a:p>
        </p:txBody>
      </p:sp>
      <p:sp>
        <p:nvSpPr>
          <p:cNvPr id="11" name="Скругленный прямоугольник 10"/>
          <p:cNvSpPr/>
          <p:nvPr userDrawn="1"/>
        </p:nvSpPr>
        <p:spPr bwMode="auto">
          <a:xfrm>
            <a:off x="-600" y="0"/>
            <a:ext cx="12193200" cy="6858000"/>
          </a:xfrm>
          <a:prstGeom prst="roundRect">
            <a:avLst>
              <a:gd name="adj" fmla="val 74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1475" y="365125"/>
            <a:ext cx="10515600" cy="387798"/>
          </a:xfrm>
          <a:prstGeom prst="rect">
            <a:avLst/>
          </a:prstGeom>
        </p:spPr>
        <p:txBody>
          <a:bodyPr vert="horz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4"/>
          </p:nvPr>
        </p:nvSpPr>
        <p:spPr bwMode="auto">
          <a:xfrm>
            <a:off x="11544300" y="0"/>
            <a:ext cx="647700" cy="5890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00" b="1">
                <a:solidFill>
                  <a:schemeClr val="tx1"/>
                </a:solidFill>
                <a:latin typeface="Mulish"/>
              </a:defRPr>
            </a:lvl1pPr>
          </a:lstStyle>
          <a:p>
            <a:pPr>
              <a:defRPr/>
            </a:pPr>
            <a:fld id="{FA043A06-1B68-4947-A187-A47A7C4C4AD9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1"/>
  <p:txStyles>
    <p:titleStyle>
      <a:lvl1pPr algn="l" defTabSz="914400">
        <a:lnSpc>
          <a:spcPct val="90000"/>
        </a:lnSpc>
        <a:spcBef>
          <a:spcPts val="0"/>
        </a:spcBef>
        <a:buNone/>
        <a:defRPr sz="2800" b="1">
          <a:solidFill>
            <a:schemeClr val="tx1"/>
          </a:solidFill>
          <a:latin typeface="Mulish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Mulish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Mulish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Mulish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Mulish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Mulish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png"/><Relationship Id="rId3" Type="http://schemas.openxmlformats.org/officeDocument/2006/relationships/image" Target="../media/image3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  <p:sp>
        <p:nvSpPr>
          <p:cNvPr id="1374276402" name="TextBox 1374276401"/>
          <p:cNvSpPr txBox="1"/>
          <p:nvPr/>
        </p:nvSpPr>
        <p:spPr bwMode="auto">
          <a:xfrm flipH="0" flipV="0">
            <a:off x="1074852" y="3185762"/>
            <a:ext cx="9592168" cy="2713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defRPr/>
            </a:pPr>
            <a:endParaRPr sz="2800" i="0">
              <a:solidFill>
                <a:schemeClr val="bg1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r>
              <a:rPr sz="4800" b="1">
                <a:solidFill>
                  <a:schemeClr val="bg1"/>
                </a:solidFill>
                <a:latin typeface="Arial"/>
                <a:ea typeface="Arial"/>
                <a:cs typeface="Arial"/>
              </a:rPr>
              <a:t>Технологии в Курганской области: инженерия и беспилотные системы</a:t>
            </a:r>
            <a:endParaRPr sz="4800" b="1" i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797188341" name="Рисунок 179718834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038641" y="272714"/>
            <a:ext cx="1398828" cy="13988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t/>
            </a:fld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 flipH="0" flipV="0">
            <a:off x="419063" y="1473314"/>
            <a:ext cx="5726450" cy="2364698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/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 flipH="0" flipV="0">
            <a:off x="371468" y="4127498"/>
            <a:ext cx="5774045" cy="2241175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  <a:defRPr/>
            </a:pPr>
            <a:endParaRPr lang="ru-RU" sz="2000" b="1">
              <a:latin typeface="Mulish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 bwMode="auto">
          <a:xfrm>
            <a:off x="371472" y="365123"/>
            <a:ext cx="11177143" cy="840456"/>
          </a:xfrm>
        </p:spPr>
        <p:txBody>
          <a:bodyPr/>
          <a:lstStyle/>
          <a:p>
            <a:pPr algn="ctr">
              <a:defRPr/>
            </a:pPr>
            <a:r>
              <a:rPr sz="2800" b="1">
                <a:solidFill>
                  <a:schemeClr val="tx1"/>
                </a:solidFill>
                <a:latin typeface="Arial"/>
                <a:ea typeface="Arial"/>
                <a:cs typeface="Arial"/>
              </a:rPr>
              <a:t>Технологии в Курганской области: </a:t>
            </a:r>
            <a:br>
              <a:rPr sz="2800" b="1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sz="2800" b="1">
                <a:solidFill>
                  <a:schemeClr val="tx1"/>
                </a:solidFill>
                <a:latin typeface="Arial"/>
                <a:ea typeface="Arial"/>
                <a:cs typeface="Arial"/>
              </a:rPr>
              <a:t>инженерия и беспилотные системы</a:t>
            </a:r>
            <a:endParaRPr sz="2800"/>
          </a:p>
        </p:txBody>
      </p:sp>
      <p:sp>
        <p:nvSpPr>
          <p:cNvPr id="630559936" name="TextBox 630559935"/>
          <p:cNvSpPr txBox="1"/>
          <p:nvPr/>
        </p:nvSpPr>
        <p:spPr bwMode="auto">
          <a:xfrm>
            <a:off x="614267" y="4400550"/>
            <a:ext cx="5918793" cy="1310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20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Беспилотные системы</a:t>
            </a:r>
            <a:r>
              <a:rPr lang="ru-RU" sz="20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 — это комплекс технических средств, которые выполняют задачи без непосредственного участия человека на борту. </a:t>
            </a:r>
            <a:endParaRPr sz="20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42134382" name=""/>
          <p:cNvSpPr txBox="1"/>
          <p:nvPr/>
        </p:nvSpPr>
        <p:spPr bwMode="auto">
          <a:xfrm flipH="0" flipV="0">
            <a:off x="766690" y="1708896"/>
            <a:ext cx="5444911" cy="19206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ru-RU" sz="2000" b="1" i="0" u="none" strike="noStrike" cap="none" spc="0">
                <a:solidFill>
                  <a:schemeClr val="lt1"/>
                </a:solidFill>
                <a:latin typeface="Arial"/>
                <a:ea typeface="Arial"/>
                <a:cs typeface="Arial"/>
              </a:rPr>
              <a:t>Инженерия</a:t>
            </a:r>
            <a:r>
              <a:rPr lang="ru-RU" sz="2000" b="0" i="0" u="none" strike="noStrike" cap="none" spc="0">
                <a:solidFill>
                  <a:schemeClr val="lt1"/>
                </a:solidFill>
                <a:latin typeface="Arial"/>
                <a:ea typeface="Arial"/>
                <a:cs typeface="Arial"/>
              </a:rPr>
              <a:t> — это область деятельности, которая направлена на практическое применение научных знаний для проектирования, создания, улучшения и использования различных технических систем, материалов и процессов.</a:t>
            </a:r>
            <a:endParaRPr sz="2000" b="0" i="0" u="none" strike="noStrike" cap="none" spc="0">
              <a:solidFill>
                <a:schemeClr val="lt1"/>
              </a:solidFill>
              <a:latin typeface="Arial"/>
              <a:cs typeface="Arial"/>
            </a:endParaRPr>
          </a:p>
        </p:txBody>
      </p:sp>
      <p:pic>
        <p:nvPicPr>
          <p:cNvPr id="31419657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6425661" y="1943030"/>
            <a:ext cx="5546911" cy="31688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12833838" name="Номер слайда 9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125FE22-7D88-B8FC-1C89-51FBFC2B2A9B}" type="slidenum">
              <a:rPr lang="ru-RU"/>
              <a:t/>
            </a:fld>
            <a:endParaRPr lang="ru-RU"/>
          </a:p>
        </p:txBody>
      </p:sp>
      <p:sp>
        <p:nvSpPr>
          <p:cNvPr id="971155155" name="Скругленный прямоугольник 17"/>
          <p:cNvSpPr/>
          <p:nvPr/>
        </p:nvSpPr>
        <p:spPr bwMode="auto">
          <a:xfrm>
            <a:off x="371473" y="1407947"/>
            <a:ext cx="8155290" cy="4745949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/>
          </a:p>
        </p:txBody>
      </p:sp>
      <p:sp>
        <p:nvSpPr>
          <p:cNvPr id="572537523" name="Заголовок 3"/>
          <p:cNvSpPr>
            <a:spLocks noGrp="1"/>
          </p:cNvSpPr>
          <p:nvPr>
            <p:ph type="title"/>
          </p:nvPr>
        </p:nvSpPr>
        <p:spPr bwMode="auto">
          <a:xfrm>
            <a:off x="371472" y="365123"/>
            <a:ext cx="11175703" cy="1538447"/>
          </a:xfrm>
        </p:spPr>
        <p:txBody>
          <a:bodyPr/>
          <a:lstStyle/>
          <a:p>
            <a:pPr algn="ctr">
              <a:defRPr/>
            </a:pP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Технологии в Курганской области: </a:t>
            </a:r>
            <a:b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инженерия и беспилотные системы</a:t>
            </a:r>
            <a:endParaRPr sz="2600"/>
          </a:p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endParaRPr sz="2600" b="1" i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2600">
              <a:solidFill>
                <a:schemeClr val="tx1"/>
              </a:solidFill>
            </a:endParaRPr>
          </a:p>
        </p:txBody>
      </p:sp>
      <p:sp>
        <p:nvSpPr>
          <p:cNvPr id="587519776" name="TextBox 587519775"/>
          <p:cNvSpPr txBox="1"/>
          <p:nvPr/>
        </p:nvSpPr>
        <p:spPr bwMode="auto">
          <a:xfrm>
            <a:off x="614268" y="4571859"/>
            <a:ext cx="5916634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43241108" name="TextBox 143241107"/>
          <p:cNvSpPr txBox="1"/>
          <p:nvPr/>
        </p:nvSpPr>
        <p:spPr bwMode="auto">
          <a:xfrm>
            <a:off x="561247" y="1484777"/>
            <a:ext cx="7631899" cy="44907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	</a:t>
            </a:r>
            <a:r>
              <a:rPr lang="ru-RU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Инженер‑конструктор. </a:t>
            </a: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Проектирует узлы и изделия, делает чертежи и 3D‑модели, рассчитывает прочность и подбирает материалы. 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Инженер‑механик. Занимается эксплуатацией, диагностикой и модернизацией оборудования, планирует ремонты.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</a:t>
            </a:r>
            <a:r>
              <a:rPr lang="ru-RU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Мехатроник. </a:t>
            </a: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Объединяет механику, электронику и управление: проектирует и настраивает  робототехнику, станки с ЧПУ.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</a:t>
            </a:r>
            <a:r>
              <a:rPr lang="ru-RU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Инженер‑энергетик.</a:t>
            </a: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Отвечает за электроснабжение объектов, схемы, подстанции, нормы и безопасность.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</a:t>
            </a:r>
            <a:r>
              <a:rPr lang="ru-RU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Инженер‑проектировщик.</a:t>
            </a: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Делает проектные решения по фундаментам, каркасам, инженерным сетям (водоснабжение, отопление, вентиляция).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</a:t>
            </a:r>
            <a:r>
              <a:rPr lang="ru-RU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Инженер‑технолог.</a:t>
            </a: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Описывает и оптимизирует техпроцессы, подбирает режимы, материалы, следит за качеством и стабильностью выпуска.</a:t>
            </a:r>
            <a:endParaRPr sz="180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33950511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8610806" y="1484777"/>
            <a:ext cx="3145647" cy="47208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1436933" name="Номер слайда 9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E20AB02-A934-D642-E703-FAE9F6C478D0}" type="slidenum">
              <a:rPr lang="ru-RU"/>
              <a:t/>
            </a:fld>
            <a:endParaRPr lang="ru-RU"/>
          </a:p>
        </p:txBody>
      </p:sp>
      <p:sp>
        <p:nvSpPr>
          <p:cNvPr id="1092355078" name="Скругленный прямоугольник 17"/>
          <p:cNvSpPr/>
          <p:nvPr/>
        </p:nvSpPr>
        <p:spPr bwMode="auto">
          <a:xfrm>
            <a:off x="371473" y="1407947"/>
            <a:ext cx="8155290" cy="4745949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/>
          </a:p>
        </p:txBody>
      </p:sp>
      <p:sp>
        <p:nvSpPr>
          <p:cNvPr id="1479146349" name="Заголовок 3"/>
          <p:cNvSpPr>
            <a:spLocks noGrp="1"/>
          </p:cNvSpPr>
          <p:nvPr>
            <p:ph type="title"/>
          </p:nvPr>
        </p:nvSpPr>
        <p:spPr bwMode="auto">
          <a:xfrm>
            <a:off x="371472" y="365123"/>
            <a:ext cx="11175703" cy="1142208"/>
          </a:xfrm>
        </p:spPr>
        <p:txBody>
          <a:bodyPr/>
          <a:lstStyle/>
          <a:p>
            <a:pPr algn="ctr">
              <a:defRPr/>
            </a:pP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Технологии в Курганской области: </a:t>
            </a:r>
            <a:b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инженерия и беспилотные системы</a:t>
            </a:r>
            <a:endParaRPr sz="2600"/>
          </a:p>
          <a:p>
            <a:pPr>
              <a:defRPr/>
            </a:pPr>
            <a:endParaRPr sz="2600">
              <a:solidFill>
                <a:schemeClr val="tx1"/>
              </a:solidFill>
            </a:endParaRPr>
          </a:p>
        </p:txBody>
      </p:sp>
      <p:sp>
        <p:nvSpPr>
          <p:cNvPr id="358377592" name="TextBox 358377591"/>
          <p:cNvSpPr txBox="1"/>
          <p:nvPr/>
        </p:nvSpPr>
        <p:spPr bwMode="auto">
          <a:xfrm>
            <a:off x="614268" y="4571859"/>
            <a:ext cx="5916634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085916235" name="TextBox 1085916234"/>
          <p:cNvSpPr txBox="1"/>
          <p:nvPr/>
        </p:nvSpPr>
        <p:spPr bwMode="auto">
          <a:xfrm>
            <a:off x="514557" y="1876983"/>
            <a:ext cx="7629019" cy="39420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ru-RU" sz="1800" b="0" i="0" u="none" strike="noStrike" cap="none" spc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	</a:t>
            </a:r>
            <a:r>
              <a:rPr lang="ru-RU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Инженер-конструктор БПЛА</a:t>
            </a: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. Проектирует конструкцию аппаратов, подбирает материалы, рассчитывает прочность и аэродинамику.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</a:t>
            </a:r>
            <a:r>
              <a:rPr lang="ru-RU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Инженер по бортовому оборудованию</a:t>
            </a: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. Разрабатывает и интегрирует электронику, датчики, системы связи и навигации.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</a:t>
            </a:r>
            <a:r>
              <a:rPr lang="ru-RU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Разработчик ПО для беспилотников</a:t>
            </a: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. Пишет код для автопилотов, компьютерного зрения, планирования маршрутов.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</a:t>
            </a:r>
            <a:r>
              <a:rPr lang="ru-RU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Оператор беспилотных систем</a:t>
            </a: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. Управляет полётами, готовит миссии, следит за телеметрией, соблюдает правила использования воздушного пространства.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</a:t>
            </a:r>
            <a:r>
              <a:rPr lang="ru-RU" sz="1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Техник/механик по обслуживанию БПЛА</a:t>
            </a:r>
            <a:r>
              <a:rPr lang="ru-RU" sz="18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. Проводит предполётную подготовку, диагностику, ремонт, замену узлов и настройку оборудования.</a:t>
            </a:r>
            <a:endParaRPr sz="18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endParaRPr sz="180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743676401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8658292" y="1259596"/>
            <a:ext cx="3261201" cy="48942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1839397" name="Номер слайда 9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3592D7A-5BBC-893F-602A-5FD488D1EE35}" type="slidenum">
              <a:rPr lang="ru-RU"/>
              <a:t/>
            </a:fld>
            <a:endParaRPr lang="ru-RU"/>
          </a:p>
        </p:txBody>
      </p:sp>
      <p:sp>
        <p:nvSpPr>
          <p:cNvPr id="954727576" name="Скругленный прямоугольник 17"/>
          <p:cNvSpPr/>
          <p:nvPr/>
        </p:nvSpPr>
        <p:spPr bwMode="auto">
          <a:xfrm>
            <a:off x="371473" y="1407947"/>
            <a:ext cx="8155290" cy="4745949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/>
          </a:p>
        </p:txBody>
      </p:sp>
      <p:sp>
        <p:nvSpPr>
          <p:cNvPr id="1275590930" name="Заголовок 3"/>
          <p:cNvSpPr>
            <a:spLocks noGrp="1"/>
          </p:cNvSpPr>
          <p:nvPr>
            <p:ph type="title"/>
          </p:nvPr>
        </p:nvSpPr>
        <p:spPr bwMode="auto">
          <a:xfrm>
            <a:off x="371472" y="365123"/>
            <a:ext cx="11175703" cy="1142208"/>
          </a:xfrm>
        </p:spPr>
        <p:txBody>
          <a:bodyPr/>
          <a:lstStyle/>
          <a:p>
            <a:pPr algn="ctr">
              <a:defRPr/>
            </a:pP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Технологии в Курганской области: </a:t>
            </a:r>
            <a:b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26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инженерия и беспилотные системы</a:t>
            </a:r>
            <a:endParaRPr sz="2600"/>
          </a:p>
          <a:p>
            <a:pPr>
              <a:defRPr/>
            </a:pPr>
            <a:endParaRPr sz="2600">
              <a:solidFill>
                <a:schemeClr val="tx1"/>
              </a:solidFill>
            </a:endParaRPr>
          </a:p>
        </p:txBody>
      </p:sp>
      <p:sp>
        <p:nvSpPr>
          <p:cNvPr id="1155249289" name="TextBox 1155249288"/>
          <p:cNvSpPr txBox="1"/>
          <p:nvPr/>
        </p:nvSpPr>
        <p:spPr bwMode="auto">
          <a:xfrm>
            <a:off x="614268" y="4571859"/>
            <a:ext cx="5916634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1615449434" name="TextBox 1615449433"/>
          <p:cNvSpPr txBox="1"/>
          <p:nvPr/>
        </p:nvSpPr>
        <p:spPr bwMode="auto">
          <a:xfrm>
            <a:off x="514557" y="1876983"/>
            <a:ext cx="7630459" cy="4054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20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Необходимые профессионально важные качества:</a:t>
            </a:r>
            <a:endParaRPr sz="2000" b="0" i="0" u="none" strike="noStrike" cap="none" spc="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sz="20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аналитическое и инженерное мышление (умение видеть проблему и находить нестандартные решения);</a:t>
            </a:r>
            <a:endParaRPr sz="20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техническая грамотность и знание профильных стандартов;</a:t>
            </a:r>
            <a:endParaRPr sz="20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навыки работы с современным программным обеспечением;</a:t>
            </a:r>
            <a:endParaRPr sz="20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способность к проектной деятельности и командной работе;</a:t>
            </a:r>
            <a:endParaRPr sz="20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внимание к деталям и ответственность;</a:t>
            </a:r>
            <a:endParaRPr sz="20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defRPr/>
            </a:pPr>
            <a:r>
              <a:rPr lang="ru-RU" sz="20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готовность к непрерывному обучению (технологии быстро меняются).</a:t>
            </a:r>
            <a:r>
              <a:rPr lang="ru-RU" sz="20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 </a:t>
            </a:r>
            <a:endParaRPr sz="200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005431355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8614266" y="1340969"/>
            <a:ext cx="3206980" cy="48129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4993680" name="Номер слайда 9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465FDE1-2C8E-37AD-BE34-BD37B8AE8A7E}" type="slidenum">
              <a:rPr lang="ru-RU"/>
              <a:t/>
            </a:fld>
            <a:endParaRPr lang="ru-RU"/>
          </a:p>
        </p:txBody>
      </p:sp>
      <p:sp>
        <p:nvSpPr>
          <p:cNvPr id="913197972" name="Скругленный прямоугольник 17"/>
          <p:cNvSpPr/>
          <p:nvPr/>
        </p:nvSpPr>
        <p:spPr bwMode="auto">
          <a:xfrm>
            <a:off x="371473" y="1407947"/>
            <a:ext cx="8155290" cy="4745949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/>
          </a:p>
        </p:txBody>
      </p:sp>
      <p:sp>
        <p:nvSpPr>
          <p:cNvPr id="1151015871" name="Заголовок 3"/>
          <p:cNvSpPr>
            <a:spLocks noGrp="1"/>
          </p:cNvSpPr>
          <p:nvPr>
            <p:ph type="title"/>
          </p:nvPr>
        </p:nvSpPr>
        <p:spPr bwMode="auto">
          <a:xfrm>
            <a:off x="371472" y="365123"/>
            <a:ext cx="11175703" cy="1224504"/>
          </a:xfrm>
        </p:spPr>
        <p:txBody>
          <a:bodyPr/>
          <a:lstStyle/>
          <a:p>
            <a:pPr algn="ctr">
              <a:defRPr/>
            </a:pPr>
            <a:r>
              <a:rPr lang="ru-RU" sz="2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Технологии в Курганской области: </a:t>
            </a:r>
            <a:br>
              <a:rPr lang="ru-RU" sz="2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</a:br>
            <a:r>
              <a:rPr lang="ru-RU" sz="2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инженерия и беспилотные системы</a:t>
            </a:r>
            <a:endParaRPr sz="2800"/>
          </a:p>
          <a:p>
            <a:pPr>
              <a:defRPr/>
            </a:pPr>
            <a:endParaRPr/>
          </a:p>
        </p:txBody>
      </p:sp>
      <p:sp>
        <p:nvSpPr>
          <p:cNvPr id="286587434" name="TextBox 286587433"/>
          <p:cNvSpPr txBox="1"/>
          <p:nvPr/>
        </p:nvSpPr>
        <p:spPr bwMode="auto">
          <a:xfrm>
            <a:off x="614268" y="4571859"/>
            <a:ext cx="5916634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580513827" name="TextBox 580513826"/>
          <p:cNvSpPr txBox="1"/>
          <p:nvPr/>
        </p:nvSpPr>
        <p:spPr bwMode="auto">
          <a:xfrm>
            <a:off x="514557" y="1876983"/>
            <a:ext cx="7650979" cy="40846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r>
              <a:rPr lang="ru-RU" sz="20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Среднее профессиональное образование (после 9 классов):</a:t>
            </a:r>
            <a:endParaRPr sz="20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2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     Колледжи и техникумы Курганской области:</a:t>
            </a:r>
            <a:endParaRPr sz="22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endParaRPr sz="22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2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Курганский промышленный техникум</a:t>
            </a:r>
            <a:endParaRPr sz="22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2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Курганский государственный колледж</a:t>
            </a:r>
            <a:endParaRPr sz="22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2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Курганский технологический колледж им. Н.Я.                                </a:t>
            </a:r>
            <a:endParaRPr sz="2200" b="0" i="0" u="none" strike="noStrike" cap="none" spc="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r>
              <a:rPr lang="ru-RU" sz="22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             Анфиногенова</a:t>
            </a:r>
            <a:endParaRPr sz="22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2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Шадринский политехнический колледж</a:t>
            </a:r>
            <a:endParaRPr sz="22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2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Катайский профессионально-педагогический техникум</a:t>
            </a:r>
            <a:endParaRPr sz="22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ru-RU" sz="2200" b="0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–	Шумихинский аграрно-строительный колледж </a:t>
            </a:r>
            <a:endParaRPr sz="2200" b="0" i="0" u="none" strike="noStrike" cap="none" spc="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defRPr/>
            </a:pPr>
            <a:endParaRPr sz="220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588995229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8638394" y="1290413"/>
            <a:ext cx="3318982" cy="49810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307910" y="0"/>
            <a:ext cx="5837413" cy="4623264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t/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918706" y="752923"/>
            <a:ext cx="10108272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529503" y="-189114"/>
            <a:ext cx="4233838" cy="4447309"/>
          </a:xfrm>
          <a:prstGeom prst="rect">
            <a:avLst/>
          </a:prstGeom>
        </p:spPr>
      </p:pic>
      <p:sp>
        <p:nvSpPr>
          <p:cNvPr id="8" name="Заголовок 1"/>
          <p:cNvSpPr txBox="1"/>
          <p:nvPr/>
        </p:nvSpPr>
        <p:spPr bwMode="auto">
          <a:xfrm>
            <a:off x="811025" y="2707961"/>
            <a:ext cx="10742481" cy="664797"/>
          </a:xfrm>
          <a:prstGeom prst="rect">
            <a:avLst/>
          </a:prstGeom>
        </p:spPr>
        <p:txBody>
          <a:bodyPr vert="horz" lIns="36000" tIns="36000" rIns="36000" bIns="36000" rtlCol="0" anchor="t">
            <a:spAutoFit/>
          </a:bodyPr>
          <a:lstStyle/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800" b="1" i="0" u="none" strike="noStrike" cap="none" spc="0">
                <a:ln>
                  <a:noFill/>
                </a:ln>
                <a:solidFill>
                  <a:schemeClr val="tx1"/>
                </a:solidFill>
                <a:latin typeface="Mulish"/>
                <a:ea typeface="+mj-ea"/>
                <a:cs typeface="+mj-cs"/>
              </a:rPr>
              <a:t>СПАСИБО ЗА ВНИМАНИЕ!</a:t>
            </a:r>
            <a:endParaRPr lang="ru-RU" sz="4800" b="1" i="0" u="none" strike="noStrike" cap="none" spc="0">
              <a:ln>
                <a:noFill/>
              </a:ln>
              <a:solidFill>
                <a:schemeClr val="tx1"/>
              </a:solidFill>
              <a:latin typeface="Mulish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«Билет в будущее»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BE64"/>
      </a:accent1>
      <a:accent2>
        <a:srgbClr val="4285F4"/>
      </a:accent2>
      <a:accent3>
        <a:srgbClr val="9477E6"/>
      </a:accent3>
      <a:accent4>
        <a:srgbClr val="00BBD6"/>
      </a:accent4>
      <a:accent5>
        <a:srgbClr val="F5675A"/>
      </a:accent5>
      <a:accent6>
        <a:srgbClr val="F1F5F9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Р7-Офис/2025.3.1.923</Application>
  <DocSecurity>0</DocSecurity>
  <PresentationFormat>Произвольный</PresentationFormat>
  <Paragraphs>0</Paragraphs>
  <Slides>7</Slides>
  <Notes>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>NasonovaAN</cp:lastModifiedBy>
  <cp:revision>4</cp:revision>
  <dcterms:created xsi:type="dcterms:W3CDTF">2025-09-09T12:47:31Z</dcterms:created>
  <dcterms:modified xsi:type="dcterms:W3CDTF">2026-09-18T09:02:03Z</dcterms:modified>
  <cp:category/>
  <cp:contentStatus/>
  <cp:version/>
</cp:coreProperties>
</file>