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2" r:id="rId3"/>
    <p:sldId id="287" r:id="rId4"/>
    <p:sldId id="283" r:id="rId5"/>
    <p:sldId id="257" r:id="rId6"/>
    <p:sldId id="289" r:id="rId7"/>
    <p:sldId id="294" r:id="rId8"/>
    <p:sldId id="293" r:id="rId9"/>
    <p:sldId id="295" r:id="rId10"/>
    <p:sldId id="301" r:id="rId11"/>
    <p:sldId id="303" r:id="rId12"/>
    <p:sldId id="298" r:id="rId13"/>
    <p:sldId id="290" r:id="rId14"/>
    <p:sldId id="270" r:id="rId15"/>
  </p:sldIdLst>
  <p:sldSz cx="12192000" cy="6858000"/>
  <p:notesSz cx="6858000" cy="9144000"/>
  <p:embeddedFontLst>
    <p:embeddedFont>
      <p:font typeface="Mulish" charset="-52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Bahnschrift SemiBold" pitchFamily="34" charset="0"/>
      <p:bold r:id="rId26"/>
    </p:embeddedFont>
    <p:embeddedFont>
      <p:font typeface="PT Serif" charset="-52"/>
      <p:regular r:id="rId27"/>
      <p:bold r:id="rId28"/>
      <p:italic r:id="rId29"/>
      <p:bold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477E6"/>
    <a:srgbClr val="2E9C58"/>
    <a:srgbClr val="7EC234"/>
    <a:srgbClr val="A38AEA"/>
    <a:srgbClr val="5D97F5"/>
    <a:srgbClr val="4285F4"/>
    <a:srgbClr val="2C61B9"/>
    <a:srgbClr val="E3EDFE"/>
    <a:srgbClr val="E0F5E8"/>
    <a:srgbClr val="EFEB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14" autoAdjust="0"/>
  </p:normalViewPr>
  <p:slideViewPr>
    <p:cSldViewPr snapToGrid="0" showGuides="1">
      <p:cViewPr varScale="1">
        <p:scale>
          <a:sx n="109" d="100"/>
          <a:sy n="109" d="100"/>
        </p:scale>
        <p:origin x="-816" y="-84"/>
      </p:cViewPr>
      <p:guideLst>
        <p:guide orient="horz" pos="1888"/>
        <p:guide orient="horz" pos="277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DA51-5D02-4436-B052-5F42A892B5C2}" type="datetimeFigureOut">
              <a:rPr lang="ru-RU" smtClean="0"/>
              <a:pPr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73B09-9CFF-4D78-A465-099E209F30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4506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9B4BF-D507-4C5B-AB4A-47216D488B16}" type="datetimeFigureOut">
              <a:rPr lang="ru-RU" smtClean="0"/>
              <a:pPr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CC600-9BA1-4118-A031-0929037162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56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71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290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71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961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8512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254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626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10386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721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62949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028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08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714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73499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439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64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.pn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hyperlink" Target="https://vkvideo.ru/playlist/-212247359_23" TargetMode="External"/><Relationship Id="rId18" Type="http://schemas.openxmlformats.org/officeDocument/2006/relationships/image" Target="../media/image22.png"/><Relationship Id="rId3" Type="http://schemas.openxmlformats.org/officeDocument/2006/relationships/hyperlink" Target="https://vkvideo.ru/playlist/-212247359_3" TargetMode="External"/><Relationship Id="rId21" Type="http://schemas.openxmlformats.org/officeDocument/2006/relationships/hyperlink" Target="https://vkvideo.ru/playlist/-212247359_11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hyperlink" Target="https://vkvideo.ru/playlist/-212247359_17" TargetMode="External"/><Relationship Id="rId2" Type="http://schemas.openxmlformats.org/officeDocument/2006/relationships/hyperlink" Target="https://vkvideo.ru/playlist/-212247359_21" TargetMode="External"/><Relationship Id="rId16" Type="http://schemas.openxmlformats.org/officeDocument/2006/relationships/image" Target="../media/image21.jpe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playlist/-212247359_4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vkvideo.ru/video-212247359_456239412?pl=-212247359_18" TargetMode="External"/><Relationship Id="rId15" Type="http://schemas.openxmlformats.org/officeDocument/2006/relationships/hyperlink" Target="https://vkvideo.ru/playlist/-212247359_16" TargetMode="External"/><Relationship Id="rId10" Type="http://schemas.openxmlformats.org/officeDocument/2006/relationships/image" Target="../media/image17.png"/><Relationship Id="rId19" Type="http://schemas.openxmlformats.org/officeDocument/2006/relationships/hyperlink" Target="https://vkvideo.ru/playlist/-212247359_20" TargetMode="External"/><Relationship Id="rId4" Type="http://schemas.openxmlformats.org/officeDocument/2006/relationships/hyperlink" Target="https://vkvideo.ru/playlist/-212247359_15" TargetMode="External"/><Relationship Id="rId9" Type="http://schemas.openxmlformats.org/officeDocument/2006/relationships/image" Target="../media/image16.png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video.ru/video-212247359_456239353?pl=-212247359_8" TargetMode="External"/><Relationship Id="rId13" Type="http://schemas.openxmlformats.org/officeDocument/2006/relationships/hyperlink" Target="https://www.cultura45.ru/" TargetMode="External"/><Relationship Id="rId3" Type="http://schemas.openxmlformats.org/officeDocument/2006/relationships/hyperlink" Target="https://vkvideo.ru/video-212247359_456239352?pl=-212247359_7" TargetMode="External"/><Relationship Id="rId7" Type="http://schemas.openxmlformats.org/officeDocument/2006/relationships/image" Target="../media/image25.png"/><Relationship Id="rId12" Type="http://schemas.openxmlformats.org/officeDocument/2006/relationships/hyperlink" Target="https://vkvideo.ru/video-212247359_456239376?pl=-212247359_14" TargetMode="External"/><Relationship Id="rId2" Type="http://schemas.openxmlformats.org/officeDocument/2006/relationships/hyperlink" Target="https://voc-vargashi.edufac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video-212247359_456239351?pl=-212247359_6" TargetMode="External"/><Relationship Id="rId11" Type="http://schemas.openxmlformats.org/officeDocument/2006/relationships/hyperlink" Target="https://vkvideo.ru/video-212247359_456239359?pl=-212247359_10" TargetMode="External"/><Relationship Id="rId5" Type="http://schemas.openxmlformats.org/officeDocument/2006/relationships/hyperlink" Target="https://vkvideo.ru/playlist/-212247359_9" TargetMode="External"/><Relationship Id="rId10" Type="http://schemas.openxmlformats.org/officeDocument/2006/relationships/hyperlink" Target="https://ptmecx.ru/" TargetMode="External"/><Relationship Id="rId4" Type="http://schemas.openxmlformats.org/officeDocument/2006/relationships/hyperlink" Target="https://vkvideo.ru/playlist/-212247359_19" TargetMode="External"/><Relationship Id="rId9" Type="http://schemas.openxmlformats.org/officeDocument/2006/relationships/hyperlink" Target="https://kurgankuor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kgsu.ru/ksaa/" TargetMode="External"/><Relationship Id="rId7" Type="http://schemas.openxmlformats.org/officeDocument/2006/relationships/image" Target="../media/image28.png"/><Relationship Id="rId12" Type="http://schemas.openxmlformats.org/officeDocument/2006/relationships/hyperlink" Target="https://kgsu.ru/ksht/" TargetMode="External"/><Relationship Id="rId2" Type="http://schemas.openxmlformats.org/officeDocument/2006/relationships/hyperlink" Target="https://shspu.ru/spec/srednee-professionalnoe-obrazovan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hyperlink" Target="https://vkvideo.ru/video-212247359_456239436?pl=-212247359_22" TargetMode="External"/><Relationship Id="rId4" Type="http://schemas.openxmlformats.org/officeDocument/2006/relationships/hyperlink" Target="https://kirt.usurt.ru/" TargetMode="Externa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5.png"/><Relationship Id="rId3" Type="http://schemas.openxmlformats.org/officeDocument/2006/relationships/hyperlink" Target="https://kgsu.ru/ksht/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2" Type="http://schemas.openxmlformats.org/officeDocument/2006/relationships/hyperlink" Target="https://vkvideo.ru/video-212247359_456239365?pl=-212247359_1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tiso.ru/about_the_university/offices/182/" TargetMode="External"/><Relationship Id="rId11" Type="http://schemas.openxmlformats.org/officeDocument/2006/relationships/image" Target="../media/image29.png"/><Relationship Id="rId5" Type="http://schemas.openxmlformats.org/officeDocument/2006/relationships/hyperlink" Target="https://kirt.usurt.ru/" TargetMode="External"/><Relationship Id="rId10" Type="http://schemas.openxmlformats.org/officeDocument/2006/relationships/image" Target="../media/image28.png"/><Relationship Id="rId4" Type="http://schemas.openxmlformats.org/officeDocument/2006/relationships/hyperlink" Target="https://kurg.ranepa.ru/?utm_source=yandex.ru&amp;utm_medium=organic&amp;utm_campaign=yandex.ru&amp;utm_referrer=yandex.ru" TargetMode="External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013" y="3484945"/>
            <a:ext cx="10742481" cy="2492990"/>
          </a:xfrm>
        </p:spPr>
        <p:txBody>
          <a:bodyPr/>
          <a:lstStyle/>
          <a:p>
            <a:pPr algn="ctr"/>
            <a:r>
              <a:rPr lang="ru-RU" dirty="0" smtClean="0"/>
              <a:t>Занятия </a:t>
            </a:r>
            <a:br>
              <a:rPr lang="ru-RU" dirty="0" smtClean="0"/>
            </a:br>
            <a:r>
              <a:rPr lang="ru-RU" dirty="0" smtClean="0"/>
              <a:t>«Зауралье – мои горизонты»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90460" y="3244334"/>
            <a:ext cx="4411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9477E6"/>
                </a:solidFill>
              </a:rPr>
              <a:t>Цикл занятий «Зауралье – мои горизонты»</a:t>
            </a:r>
            <a:endParaRPr lang="ru-RU" dirty="0">
              <a:solidFill>
                <a:srgbClr val="9477E6"/>
              </a:solidFill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53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221" y="356499"/>
            <a:ext cx="11172825" cy="387798"/>
          </a:xfrm>
        </p:spPr>
        <p:txBody>
          <a:bodyPr/>
          <a:lstStyle/>
          <a:p>
            <a:r>
              <a:rPr lang="ru-RU" dirty="0" smtClean="0"/>
              <a:t>Условия поступления в колледжи, техникумы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64436" y="1007373"/>
            <a:ext cx="4486969" cy="1075428"/>
          </a:xfrm>
          <a:prstGeom prst="roundRect">
            <a:avLst>
              <a:gd name="adj" fmla="val 1874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/>
              <a:t>Некоторые условия поступления на программы среднего профессионального образования</a:t>
            </a:r>
            <a:r>
              <a:rPr lang="ru-RU" sz="2000" dirty="0" smtClean="0"/>
              <a:t>: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93601" y="953225"/>
            <a:ext cx="4494882" cy="1075428"/>
          </a:xfrm>
          <a:prstGeom prst="roundRect">
            <a:avLst>
              <a:gd name="adj" fmla="val 18746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ru-RU" sz="2000" b="1" dirty="0" smtClean="0">
                <a:latin typeface="Mulish" pitchFamily="2" charset="-52"/>
              </a:rPr>
              <a:t>Документы для поступления: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6735" y="2195439"/>
            <a:ext cx="4332734" cy="3756788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300" b="1" i="1" dirty="0" smtClean="0">
                <a:solidFill>
                  <a:schemeClr val="tx1"/>
                </a:solidFill>
              </a:rPr>
              <a:t>У поступающих может быть основное общее, среднее общее, начальное профессиональное, среднее профессиональное или высшее образование</a:t>
            </a:r>
            <a:r>
              <a:rPr lang="ru-RU" sz="1300" i="1" dirty="0" smtClean="0">
                <a:solidFill>
                  <a:schemeClr val="tx1"/>
                </a:solidFill>
              </a:rPr>
              <a:t>. От этого зависит доступная специальность и сроки обучения.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Не позднее 1 марта каждого года</a:t>
            </a:r>
            <a:r>
              <a:rPr lang="ru-RU" sz="1300" i="1" dirty="0" smtClean="0">
                <a:solidFill>
                  <a:schemeClr val="tx1"/>
                </a:solidFill>
              </a:rPr>
              <a:t> организации СПО публикуют на своих сайтах правила поступления, специальности и формы обучения, список необходимых экзаменов.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К 1 июня</a:t>
            </a:r>
            <a:r>
              <a:rPr lang="ru-RU" sz="1300" i="1" dirty="0" smtClean="0">
                <a:solidFill>
                  <a:schemeClr val="tx1"/>
                </a:solidFill>
              </a:rPr>
              <a:t> публикуется информация о количестве бюджетных и коммерческих мест.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Приём заявлений о поступлении</a:t>
            </a:r>
            <a:r>
              <a:rPr lang="ru-RU" sz="1300" i="1" dirty="0" smtClean="0">
                <a:solidFill>
                  <a:schemeClr val="tx1"/>
                </a:solidFill>
              </a:rPr>
              <a:t> начинается в июне и длится почти до конца августа. При наличии свободных мест техникумы, училища и колледжи могут продлить приём до конца осени.</a:t>
            </a:r>
          </a:p>
          <a:p>
            <a:r>
              <a:rPr lang="ru-RU" sz="1300" b="1" i="1" dirty="0" smtClean="0">
                <a:solidFill>
                  <a:schemeClr val="tx1"/>
                </a:solidFill>
              </a:rPr>
              <a:t>Обучение может вестись как на бюджетной, так и на договорной основе</a:t>
            </a:r>
            <a:r>
              <a:rPr lang="ru-RU" sz="1300" i="1" dirty="0" smtClean="0">
                <a:solidFill>
                  <a:schemeClr val="tx1"/>
                </a:solidFill>
              </a:rPr>
              <a:t>.</a:t>
            </a:r>
            <a:endParaRPr lang="ru-RU" sz="1300" i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55633" y="2182966"/>
            <a:ext cx="3922006" cy="3674370"/>
          </a:xfrm>
          <a:prstGeom prst="roundRect">
            <a:avLst>
              <a:gd name="adj" fmla="val 10108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300" b="1" i="1" dirty="0" smtClean="0">
                <a:solidFill>
                  <a:schemeClr val="tx1"/>
                </a:solidFill>
              </a:rPr>
              <a:t>Для поступления потребуется пакет документов</a:t>
            </a:r>
            <a:r>
              <a:rPr lang="ru-RU" sz="1300" i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sz="1300" i="1" dirty="0" smtClean="0">
                <a:solidFill>
                  <a:schemeClr val="tx1"/>
                </a:solidFill>
              </a:rPr>
              <a:t>аттестат;</a:t>
            </a:r>
          </a:p>
          <a:p>
            <a:r>
              <a:rPr lang="ru-RU" sz="1300" i="1" dirty="0" smtClean="0">
                <a:solidFill>
                  <a:schemeClr val="tx1"/>
                </a:solidFill>
              </a:rPr>
              <a:t>заявление о приёме;</a:t>
            </a:r>
          </a:p>
          <a:p>
            <a:r>
              <a:rPr lang="ru-RU" sz="1300" i="1" dirty="0" smtClean="0">
                <a:solidFill>
                  <a:schemeClr val="tx1"/>
                </a:solidFill>
              </a:rPr>
              <a:t>копия паспорта;</a:t>
            </a:r>
          </a:p>
          <a:p>
            <a:r>
              <a:rPr lang="ru-RU" sz="1300" i="1" dirty="0" smtClean="0">
                <a:solidFill>
                  <a:schemeClr val="tx1"/>
                </a:solidFill>
              </a:rPr>
              <a:t>справка по форме №086-У о состоянии здоровья;</a:t>
            </a:r>
          </a:p>
          <a:p>
            <a:r>
              <a:rPr lang="ru-RU" sz="1300" i="1" dirty="0" smtClean="0">
                <a:solidFill>
                  <a:schemeClr val="tx1"/>
                </a:solidFill>
              </a:rPr>
              <a:t>фотографии для личного дела.</a:t>
            </a:r>
          </a:p>
          <a:p>
            <a:endParaRPr lang="ru-RU" sz="1300" i="1" dirty="0" smtClean="0">
              <a:solidFill>
                <a:schemeClr val="tx1"/>
              </a:solidFill>
            </a:endParaRPr>
          </a:p>
          <a:p>
            <a:pPr algn="just"/>
            <a:r>
              <a:rPr lang="ru-RU" sz="1300" b="1" i="1" dirty="0" smtClean="0">
                <a:solidFill>
                  <a:schemeClr val="tx1"/>
                </a:solidFill>
              </a:rPr>
              <a:t>При поступлении приёмная комиссия учитывает не результаты ОГЭ или ЕГЭ, а средний балл аттестата</a:t>
            </a:r>
            <a:r>
              <a:rPr lang="ru-RU" sz="1300" i="1" dirty="0" smtClean="0">
                <a:solidFill>
                  <a:schemeClr val="tx1"/>
                </a:solidFill>
              </a:rPr>
              <a:t>. Однако для некоторых специальностей учебное заведение может провести </a:t>
            </a:r>
            <a:r>
              <a:rPr lang="ru-RU" sz="1300" b="1" i="1" dirty="0" smtClean="0">
                <a:solidFill>
                  <a:schemeClr val="tx1"/>
                </a:solidFill>
              </a:rPr>
              <a:t>дополнительные вступительные испытания</a:t>
            </a:r>
            <a:r>
              <a:rPr lang="ru-RU" sz="1300" i="1" dirty="0" smtClean="0">
                <a:solidFill>
                  <a:schemeClr val="tx1"/>
                </a:solidFill>
              </a:rPr>
              <a:t>. С их помощью оценивают необходимые творческие, физические или психологические качества.</a:t>
            </a:r>
            <a:endParaRPr lang="ru-RU" sz="1300" i="1" dirty="0">
              <a:solidFill>
                <a:schemeClr val="tx1"/>
              </a:solidFill>
            </a:endParaRPr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1011" y="2761463"/>
            <a:ext cx="3179994" cy="2112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57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8304" y="859316"/>
            <a:ext cx="9210101" cy="1156772"/>
          </a:xfrm>
          <a:prstGeom prst="roundRect">
            <a:avLst>
              <a:gd name="adj" fmla="val 1874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dirty="0" err="1" smtClean="0"/>
              <a:t>Профессионалитет</a:t>
            </a:r>
            <a:r>
              <a:rPr lang="ru-RU" sz="2000" dirty="0" smtClean="0"/>
              <a:t> — это формат среднего профессионального образования, где обучающиеся приобретают актуальные знания и навыки, необходимые для ключевых отраслей экономики</a:t>
            </a:r>
          </a:p>
          <a:p>
            <a:pPr>
              <a:spcAft>
                <a:spcPts val="600"/>
              </a:spcAft>
            </a:pPr>
            <a:endParaRPr lang="ru-RU" sz="1500" b="1" dirty="0">
              <a:latin typeface="Mulish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405" y="2192357"/>
            <a:ext cx="6433850" cy="4373696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Особенности проекта «</a:t>
            </a:r>
            <a:r>
              <a:rPr lang="ru-RU" sz="2000" b="1" dirty="0" err="1" smtClean="0">
                <a:solidFill>
                  <a:schemeClr val="tx1"/>
                </a:solidFill>
              </a:rPr>
              <a:t>Профессионалитет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Сокращение сроков обучения </a:t>
            </a:r>
            <a:r>
              <a:rPr lang="ru-RU" sz="1600" dirty="0" smtClean="0">
                <a:solidFill>
                  <a:schemeClr val="tx1"/>
                </a:solidFill>
              </a:rPr>
              <a:t>(до 2 лет для рабочих специальностей и до 3 лет для более сложных профессий);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Колледжи и предприятия вместе составляют учебные планы</a:t>
            </a:r>
            <a:r>
              <a:rPr lang="ru-RU" sz="1600" dirty="0" smtClean="0">
                <a:solidFill>
                  <a:schemeClr val="tx1"/>
                </a:solidFill>
              </a:rPr>
              <a:t>, чтобы выпускники соответствовали запросам отрасли, устаревшие темы убирают, новые навыки и технологии добавляют.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Основное внимание уделяется освоению практических навыков</a:t>
            </a:r>
            <a:r>
              <a:rPr lang="ru-RU" sz="1600" dirty="0" smtClean="0">
                <a:solidFill>
                  <a:schemeClr val="tx1"/>
                </a:solidFill>
              </a:rPr>
              <a:t>, решению производственных задач, а не теоретическим знаниям.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Практическая подготовка занимает до 60–70% времени обучения. Уже на первом курсе студенты осваивают оборудование и участвуют в производственных процессах на предприятии.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Модернизация материально-технической базы колледжей и техникумов.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На последнем курсе</a:t>
            </a:r>
            <a:r>
              <a:rPr lang="ru-RU" sz="1600" dirty="0" smtClean="0">
                <a:solidFill>
                  <a:schemeClr val="tx1"/>
                </a:solidFill>
              </a:rPr>
              <a:t> студенты работают над проектами на предприятии и показывают будущему работодателю уровень подготовки. Обеспечивается гарантированное трудоустройство выпускников.</a:t>
            </a:r>
            <a:r>
              <a:rPr lang="ru-RU" sz="1600" b="1" dirty="0" smtClean="0"/>
              <a:t> 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54221" y="356499"/>
            <a:ext cx="11172825" cy="387798"/>
          </a:xfrm>
        </p:spPr>
        <p:txBody>
          <a:bodyPr/>
          <a:lstStyle/>
          <a:p>
            <a:r>
              <a:rPr lang="ru-RU" dirty="0" smtClean="0"/>
              <a:t>Обучение по программам проекта «</a:t>
            </a:r>
            <a:r>
              <a:rPr lang="ru-RU" dirty="0" err="1" smtClean="0"/>
              <a:t>Профессионалитет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584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33533"/>
          <a:stretch>
            <a:fillRect/>
          </a:stretch>
        </p:blipFill>
        <p:spPr bwMode="auto">
          <a:xfrm>
            <a:off x="7017743" y="2089090"/>
            <a:ext cx="4759287" cy="4598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57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47" name="Заголовок 46"/>
          <p:cNvSpPr>
            <a:spLocks noGrp="1"/>
          </p:cNvSpPr>
          <p:nvPr>
            <p:ph type="title"/>
          </p:nvPr>
        </p:nvSpPr>
        <p:spPr>
          <a:xfrm>
            <a:off x="2191649" y="503147"/>
            <a:ext cx="7944390" cy="387798"/>
          </a:xfrm>
        </p:spPr>
        <p:txBody>
          <a:bodyPr/>
          <a:lstStyle/>
          <a:p>
            <a:r>
              <a:rPr lang="ru-RU" dirty="0" smtClean="0"/>
              <a:t>Профессиональная карьера</a:t>
            </a:r>
            <a:endParaRPr lang="ru-RU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1032" name="AutoShape 8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storage.yandexcloud.net/storiko-pictures/pictures/2058469/53c0a5c49c584f1a88e9406559a4bd25/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C:\Users\User\Desktop\picture_53c0a5c49c584f1a88e9406559a4bd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1275" y="1336502"/>
            <a:ext cx="6868966" cy="5151724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520240" y="2329131"/>
            <a:ext cx="3381555" cy="307777"/>
          </a:xfrm>
          <a:prstGeom prst="rect">
            <a:avLst/>
          </a:prstGeom>
          <a:solidFill>
            <a:srgbClr val="5D97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Руководитель отдела, цеха, компании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606506" y="1742537"/>
            <a:ext cx="3079630" cy="307777"/>
          </a:xfrm>
          <a:prstGeom prst="rect">
            <a:avLst/>
          </a:prstGeom>
          <a:solidFill>
            <a:srgbClr val="5D97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Основатель компании/бренда</a:t>
            </a:r>
            <a:endParaRPr lang="ru-RU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517365" y="2904226"/>
            <a:ext cx="3381555" cy="307777"/>
          </a:xfrm>
          <a:prstGeom prst="rect">
            <a:avLst/>
          </a:prstGeom>
          <a:solidFill>
            <a:srgbClr val="5D97F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Наемный работник</a:t>
            </a:r>
            <a:endParaRPr lang="ru-RU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494363" y="3467818"/>
            <a:ext cx="3726611" cy="507831"/>
          </a:xfrm>
          <a:prstGeom prst="rect">
            <a:avLst/>
          </a:prstGeom>
          <a:solidFill>
            <a:srgbClr val="A38AE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 smtClean="0"/>
              <a:t>Дополнительное образование (курсы, тренинги)</a:t>
            </a:r>
            <a:endParaRPr lang="ru-RU" sz="135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468483" y="4192437"/>
            <a:ext cx="3749615" cy="492443"/>
          </a:xfrm>
          <a:prstGeom prst="rect">
            <a:avLst/>
          </a:prstGeom>
          <a:solidFill>
            <a:srgbClr val="A38AEA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/>
              <a:t>Профессиональное образование (высшее и</a:t>
            </a:r>
            <a:r>
              <a:rPr lang="en-US" sz="1300" b="1" dirty="0" smtClean="0"/>
              <a:t>/</a:t>
            </a:r>
            <a:r>
              <a:rPr lang="ru-RU" sz="1300" b="1" dirty="0" smtClean="0"/>
              <a:t>или среднее</a:t>
            </a:r>
            <a:endParaRPr lang="ru-RU" sz="13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431103" y="4871049"/>
            <a:ext cx="3749615" cy="492443"/>
          </a:xfrm>
          <a:prstGeom prst="rect">
            <a:avLst/>
          </a:prstGeom>
          <a:solidFill>
            <a:srgbClr val="7EC2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/>
              <a:t>Дополнительное образование, конкурсы, чемпионаты, опыт</a:t>
            </a:r>
            <a:endParaRPr lang="ru-RU" sz="13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298831" y="5730816"/>
            <a:ext cx="3749615" cy="307777"/>
          </a:xfrm>
          <a:prstGeom prst="rect">
            <a:avLst/>
          </a:prstGeom>
          <a:solidFill>
            <a:srgbClr val="7EC2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Среднее общее образование (СОШ №…)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xmlns="" val="53194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5594" y="2725946"/>
            <a:ext cx="3134263" cy="17630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893" y="5382150"/>
            <a:ext cx="10742481" cy="664797"/>
          </a:xfrm>
        </p:spPr>
        <p:txBody>
          <a:bodyPr/>
          <a:lstStyle/>
          <a:p>
            <a:pPr algn="ctr"/>
            <a:r>
              <a:rPr lang="ru-RU" sz="4800" dirty="0" smtClean="0"/>
              <a:t>Успешные люди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7894" y="120770"/>
            <a:ext cx="1229896" cy="1276709"/>
          </a:xfrm>
          <a:prstGeom prst="rect">
            <a:avLst/>
          </a:prstGeom>
          <a:noFill/>
        </p:spPr>
      </p:pic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6433" y="596720"/>
            <a:ext cx="1673227" cy="2365525"/>
          </a:xfrm>
          <a:prstGeom prst="rect">
            <a:avLst/>
          </a:prstGeom>
          <a:noFill/>
        </p:spPr>
      </p:pic>
      <p:pic>
        <p:nvPicPr>
          <p:cNvPr id="43012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 l="6914" t="11757" r="60759" b="14225"/>
          <a:stretch>
            <a:fillRect/>
          </a:stretch>
        </p:blipFill>
        <p:spPr bwMode="auto">
          <a:xfrm>
            <a:off x="8824823" y="4613723"/>
            <a:ext cx="1742535" cy="2244277"/>
          </a:xfrm>
          <a:prstGeom prst="rect">
            <a:avLst/>
          </a:prstGeom>
          <a:noFill/>
        </p:spPr>
      </p:pic>
      <p:pic>
        <p:nvPicPr>
          <p:cNvPr id="43016" name="Picture 8" descr="Picture background"/>
          <p:cNvPicPr>
            <a:picLocks noChangeAspect="1" noChangeArrowheads="1"/>
          </p:cNvPicPr>
          <p:nvPr/>
        </p:nvPicPr>
        <p:blipFill>
          <a:blip r:embed="rId7" cstate="print"/>
          <a:srcRect l="23924" r="34788" b="38906"/>
          <a:stretch>
            <a:fillRect/>
          </a:stretch>
        </p:blipFill>
        <p:spPr bwMode="auto">
          <a:xfrm>
            <a:off x="6927011" y="3340957"/>
            <a:ext cx="1820173" cy="1796569"/>
          </a:xfrm>
          <a:prstGeom prst="rect">
            <a:avLst/>
          </a:prstGeom>
          <a:noFill/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3999" y="3157268"/>
            <a:ext cx="2777406" cy="1388704"/>
          </a:xfrm>
          <a:prstGeom prst="rect">
            <a:avLst/>
          </a:prstGeom>
          <a:noFill/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9" cstate="print"/>
          <a:srcRect b="14151"/>
          <a:stretch>
            <a:fillRect/>
          </a:stretch>
        </p:blipFill>
        <p:spPr bwMode="auto">
          <a:xfrm>
            <a:off x="2691743" y="580936"/>
            <a:ext cx="1801201" cy="2317539"/>
          </a:xfrm>
          <a:prstGeom prst="rect">
            <a:avLst/>
          </a:prstGeom>
          <a:noFill/>
        </p:spPr>
      </p:pic>
      <p:pic>
        <p:nvPicPr>
          <p:cNvPr id="8198" name="Picture 6" descr="https://avatars.mds.yandex.net/i?id=c757f01f773ab41ae1a3d57a96c8e6c5bdcff023-16429342-images-thumbs&amp;n=13"/>
          <p:cNvPicPr>
            <a:picLocks noChangeAspect="1" noChangeArrowheads="1"/>
          </p:cNvPicPr>
          <p:nvPr/>
        </p:nvPicPr>
        <p:blipFill>
          <a:blip r:embed="rId10" cstate="print"/>
          <a:srcRect t="1554" b="4484"/>
          <a:stretch>
            <a:fillRect/>
          </a:stretch>
        </p:blipFill>
        <p:spPr bwMode="auto">
          <a:xfrm>
            <a:off x="733544" y="4606505"/>
            <a:ext cx="2866623" cy="2018581"/>
          </a:xfrm>
          <a:prstGeom prst="rect">
            <a:avLst/>
          </a:prstGeom>
          <a:noFill/>
        </p:spPr>
      </p:pic>
      <p:pic>
        <p:nvPicPr>
          <p:cNvPr id="8200" name="Picture 8" descr="https://avatars.mds.yandex.net/i?id=ed046453f6323e8ac38ce40a2c85025ef7fde13f-5234338-images-thumbs&amp;n=13"/>
          <p:cNvPicPr>
            <a:picLocks noChangeAspect="1" noChangeArrowheads="1"/>
          </p:cNvPicPr>
          <p:nvPr/>
        </p:nvPicPr>
        <p:blipFill>
          <a:blip r:embed="rId11" cstate="print"/>
          <a:srcRect r="7501"/>
          <a:stretch>
            <a:fillRect/>
          </a:stretch>
        </p:blipFill>
        <p:spPr bwMode="auto">
          <a:xfrm>
            <a:off x="4856972" y="715993"/>
            <a:ext cx="2570371" cy="2082488"/>
          </a:xfrm>
          <a:prstGeom prst="rect">
            <a:avLst/>
          </a:prstGeom>
          <a:noFill/>
        </p:spPr>
      </p:pic>
      <p:pic>
        <p:nvPicPr>
          <p:cNvPr id="8204" name="Picture 12" descr="https://avatars.mds.yandex.net/i?id=88f84a2c5b35eeb4d67ad7347f978d59a8320497-12635967-images-thumbs&amp;n=13"/>
          <p:cNvPicPr>
            <a:picLocks noChangeAspect="1" noChangeArrowheads="1"/>
          </p:cNvPicPr>
          <p:nvPr/>
        </p:nvPicPr>
        <p:blipFill>
          <a:blip r:embed="rId12" cstate="print"/>
          <a:srcRect l="25276" r="21705"/>
          <a:stretch>
            <a:fillRect/>
          </a:stretch>
        </p:blipFill>
        <p:spPr bwMode="auto">
          <a:xfrm>
            <a:off x="638356" y="2072306"/>
            <a:ext cx="1883986" cy="2368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7910" y="0"/>
            <a:ext cx="5837413" cy="462326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8706" y="752923"/>
            <a:ext cx="1010827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9503" y="-189114"/>
            <a:ext cx="4233838" cy="444730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11025" y="2707961"/>
            <a:ext cx="10742481" cy="66479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lish" pitchFamily="2" charset="-52"/>
                <a:ea typeface="+mj-ea"/>
                <a:cs typeface="+mj-cs"/>
              </a:rPr>
              <a:t>СПАСИБО ЗА ВНИМАНИЕ!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lish" pitchFamily="2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6519" y="3361878"/>
            <a:ext cx="10742481" cy="2659190"/>
          </a:xfrm>
        </p:spPr>
        <p:txBody>
          <a:bodyPr/>
          <a:lstStyle/>
          <a:p>
            <a:r>
              <a:rPr lang="ru-RU" sz="4800" dirty="0" smtClean="0"/>
              <a:t>Тема 7. Востребованные профессии в Курганской области. Возможности образования и стратегии поступления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54626" y="273410"/>
            <a:ext cx="2471045" cy="1065600"/>
          </a:xfrm>
          <a:prstGeom prst="roundRect">
            <a:avLst/>
          </a:prstGeom>
          <a:solidFill>
            <a:srgbClr val="F1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85F4"/>
                </a:solidFill>
                <a:latin typeface="Mulish" pitchFamily="2" charset="-52"/>
              </a:rPr>
              <a:t>Единая модель профориентации</a:t>
            </a:r>
            <a:endParaRPr lang="ru-RU" b="1" dirty="0">
              <a:solidFill>
                <a:srgbClr val="4285F4"/>
              </a:solidFill>
              <a:latin typeface="Mulish" pitchFamily="2" charset="-52"/>
            </a:endParaRP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45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2013" y="152288"/>
            <a:ext cx="10742481" cy="1329595"/>
          </a:xfrm>
        </p:spPr>
        <p:txBody>
          <a:bodyPr/>
          <a:lstStyle/>
          <a:p>
            <a:pPr algn="ctr"/>
            <a:r>
              <a:rPr lang="ru-RU" sz="4800" dirty="0" smtClean="0"/>
              <a:t>Перечень востребованных профессий</a:t>
            </a:r>
            <a:endParaRPr lang="ru-RU"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 l="42933" t="13419" r="26442" b="10171"/>
          <a:stretch>
            <a:fillRect/>
          </a:stretch>
        </p:blipFill>
        <p:spPr bwMode="auto">
          <a:xfrm>
            <a:off x="289151" y="1512182"/>
            <a:ext cx="3713506" cy="50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/>
          <a:srcRect l="42012" t="18718" r="26402" b="9036"/>
          <a:stretch>
            <a:fillRect/>
          </a:stretch>
        </p:blipFill>
        <p:spPr bwMode="auto">
          <a:xfrm>
            <a:off x="4198202" y="1500995"/>
            <a:ext cx="3929084" cy="505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 cstate="print"/>
          <a:srcRect l="42493" t="19658" r="26353" b="20356"/>
          <a:stretch>
            <a:fillRect/>
          </a:stretch>
        </p:blipFill>
        <p:spPr bwMode="auto">
          <a:xfrm>
            <a:off x="8249931" y="1492369"/>
            <a:ext cx="3654522" cy="505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09101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3911" y="166199"/>
            <a:ext cx="10742481" cy="1329595"/>
          </a:xfrm>
        </p:spPr>
        <p:txBody>
          <a:bodyPr/>
          <a:lstStyle/>
          <a:p>
            <a:pPr algn="ctr"/>
            <a:r>
              <a:rPr lang="ru-RU" sz="4800" dirty="0" smtClean="0"/>
              <a:t>Курганская область – </a:t>
            </a:r>
            <a:br>
              <a:rPr lang="ru-RU" sz="4800" dirty="0" smtClean="0"/>
            </a:br>
            <a:r>
              <a:rPr lang="ru-RU" sz="4800" dirty="0" smtClean="0"/>
              <a:t>регион возможностей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/>
          <a:lstStyle/>
          <a:p>
            <a:r>
              <a:rPr lang="ru-RU" dirty="0"/>
              <a:t>Подзаголовок </a:t>
            </a:r>
            <a:r>
              <a:rPr lang="ru-RU" dirty="0" smtClean="0"/>
              <a:t>слайда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2399" y="103517"/>
            <a:ext cx="1229896" cy="1276709"/>
          </a:xfrm>
          <a:prstGeom prst="rect">
            <a:avLst/>
          </a:prstGeom>
          <a:noFill/>
        </p:spPr>
      </p:pic>
      <p:pic>
        <p:nvPicPr>
          <p:cNvPr id="19460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057" y="1770745"/>
            <a:ext cx="3708006" cy="2470300"/>
          </a:xfrm>
          <a:prstGeom prst="rect">
            <a:avLst/>
          </a:prstGeom>
          <a:noFill/>
        </p:spPr>
      </p:pic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945" y="4480592"/>
            <a:ext cx="3830130" cy="2154448"/>
          </a:xfrm>
          <a:prstGeom prst="rect">
            <a:avLst/>
          </a:prstGeom>
          <a:noFill/>
        </p:spPr>
      </p:pic>
      <p:pic>
        <p:nvPicPr>
          <p:cNvPr id="1026" name="Picture 2" descr="C:\Users\User\Desktop\77e356d96f6bbe0e9eed75b35a3336c5b490406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0999" y="1696507"/>
            <a:ext cx="3651310" cy="2487124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17239" y="4408096"/>
            <a:ext cx="3840453" cy="2160255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33158" y="1759788"/>
            <a:ext cx="3307336" cy="2191110"/>
          </a:xfrm>
          <a:prstGeom prst="rect">
            <a:avLst/>
          </a:prstGeom>
          <a:noFill/>
        </p:spPr>
      </p:pic>
      <p:pic>
        <p:nvPicPr>
          <p:cNvPr id="1032" name="Picture 8" descr="C:\Users\User\Desktop\gt6loo7mulhcmlrkhpxzhoomtnznpzedabfhtwsuhcjqmabjfva-t4qcwmjr7r0fpcuuk-l4na8r84nfu3kuoaq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9829" y="4304580"/>
            <a:ext cx="2251495" cy="225149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391509" y="5443268"/>
            <a:ext cx="168215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2E9C58"/>
                </a:solidFill>
                <a:latin typeface="Bahnschrift SemiBold" pitchFamily="34" charset="0"/>
              </a:rPr>
              <a:t>КУРГАН</a:t>
            </a:r>
            <a:endParaRPr lang="ru-RU" sz="1100" dirty="0">
              <a:solidFill>
                <a:srgbClr val="2E9C58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0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1470" y="1016000"/>
            <a:ext cx="5753285" cy="5634966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smtClean="0"/>
              <a:t>-После 9 класса.</a:t>
            </a:r>
            <a:r>
              <a:rPr lang="ru-RU" sz="2000" dirty="0" smtClean="0"/>
              <a:t> Можно сразу пойти в колледж или техникум и получить среднее профессиональное образование (СПО). </a:t>
            </a:r>
          </a:p>
          <a:p>
            <a:pPr lvl="0"/>
            <a:r>
              <a:rPr lang="ru-RU" sz="2000" b="1" dirty="0" smtClean="0"/>
              <a:t>-После 11 класса.</a:t>
            </a:r>
            <a:r>
              <a:rPr lang="ru-RU" sz="2000" dirty="0" smtClean="0"/>
              <a:t> Тоже можно поступать в СПО. </a:t>
            </a:r>
          </a:p>
          <a:p>
            <a:pPr lvl="0"/>
            <a:r>
              <a:rPr lang="ru-RU" sz="2000" b="1" dirty="0" smtClean="0"/>
              <a:t>-Целевое обучение.</a:t>
            </a:r>
            <a:r>
              <a:rPr lang="ru-RU" sz="2000" dirty="0" smtClean="0"/>
              <a:t> </a:t>
            </a:r>
          </a:p>
          <a:p>
            <a:pPr lvl="0"/>
            <a:r>
              <a:rPr lang="ru-RU" sz="2000" b="1" dirty="0" smtClean="0"/>
              <a:t>-Проект «Первая профессия»</a:t>
            </a:r>
            <a:r>
              <a:rPr lang="ru-RU" sz="2000" dirty="0" smtClean="0"/>
              <a:t>. На базе Курганского государственного колледжа  можно ещё во время учёбы в школе пройти программу профессиональной подготовки, получить свидетельство о рабочей профессии и начать карьеру раньше.</a:t>
            </a:r>
          </a:p>
          <a:p>
            <a:pPr lvl="0"/>
            <a:r>
              <a:rPr lang="ru-RU" sz="2000" b="1" dirty="0" smtClean="0"/>
              <a:t>-Дополнительное образование и переподготовка.</a:t>
            </a:r>
            <a:r>
              <a:rPr lang="ru-RU" sz="2000" dirty="0" smtClean="0"/>
              <a:t> 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1474" y="546280"/>
            <a:ext cx="11172825" cy="332399"/>
          </a:xfrm>
        </p:spPr>
        <p:txBody>
          <a:bodyPr/>
          <a:lstStyle/>
          <a:p>
            <a:r>
              <a:rPr lang="ru-RU" sz="2400" dirty="0" smtClean="0"/>
              <a:t>Возможные образовательные траектории получения СПО</a:t>
            </a:r>
            <a:endParaRPr lang="ru-RU" sz="2400" dirty="0"/>
          </a:p>
        </p:txBody>
      </p:sp>
      <p:pic>
        <p:nvPicPr>
          <p:cNvPr id="1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18278" y="103517"/>
            <a:ext cx="1229896" cy="1276709"/>
          </a:xfrm>
          <a:prstGeom prst="rect">
            <a:avLst/>
          </a:prstGeom>
          <a:noFill/>
        </p:spPr>
      </p:pic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7229" y="1533045"/>
            <a:ext cx="4513712" cy="4513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1773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054287" y="1294563"/>
            <a:ext cx="2535630" cy="784403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Шадринский</a:t>
            </a:r>
            <a:r>
              <a:rPr lang="ru-RU" sz="1600" b="1" dirty="0" smtClean="0">
                <a:latin typeface="Mulish" pitchFamily="2" charset="-52"/>
              </a:rPr>
              <a:t> политехнический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2544752" cy="793031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Курганский государственный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206583" y="2985339"/>
            <a:ext cx="2562496" cy="775777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5736566" y="1285334"/>
            <a:ext cx="2820838" cy="793631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Курганский технологический колледж им. Героя Советского Союза Н.Я. Анфиногенова</a:t>
            </a:r>
            <a:endParaRPr lang="ru-RU" sz="15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8980098" y="1259457"/>
            <a:ext cx="2743201" cy="77637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2951" y="3180052"/>
            <a:ext cx="4109049" cy="3681361"/>
          </a:xfrm>
          <a:prstGeom prst="rect">
            <a:avLst/>
          </a:prstGeom>
        </p:spPr>
      </p:pic>
      <p:pic>
        <p:nvPicPr>
          <p:cNvPr id="41986" name="Picture 2" descr="https://avatars.mds.yandex.net/get-altay/236825/2a0000015dcb7baa80262f22ebaeea45e4c1/X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18216" y="2070338"/>
            <a:ext cx="750199" cy="750199"/>
          </a:xfrm>
          <a:prstGeom prst="rect">
            <a:avLst/>
          </a:prstGeom>
          <a:noFill/>
        </p:spPr>
      </p:pic>
      <p:pic>
        <p:nvPicPr>
          <p:cNvPr id="41988" name="Picture 4" descr="https://www.shpk45.ru/sites/all/themes/shpk/images/log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94000" y="2145912"/>
            <a:ext cx="1704066" cy="649046"/>
          </a:xfrm>
          <a:prstGeom prst="rect">
            <a:avLst/>
          </a:prstGeom>
          <a:noFill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10" cstate="print"/>
          <a:srcRect l="3462" t="9231" r="64855" b="84572"/>
          <a:stretch>
            <a:fillRect/>
          </a:stretch>
        </p:blipFill>
        <p:spPr bwMode="auto">
          <a:xfrm>
            <a:off x="5952227" y="2157435"/>
            <a:ext cx="2493033" cy="3268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1991" name="Picture 7" descr="КУРГАНСКИЙ ПЕДАГОГИЧЕСКИЙ КОЛЛЕДЖ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5084" y="3739551"/>
            <a:ext cx="879595" cy="879595"/>
          </a:xfrm>
          <a:prstGeom prst="rect">
            <a:avLst/>
          </a:prstGeom>
          <a:noFill/>
        </p:spPr>
      </p:pic>
      <p:pic>
        <p:nvPicPr>
          <p:cNvPr id="41993" name="Picture 9" descr="http://kpt-kurgan.ru/wp-content/themes/elarea/images/index/logo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455242" y="2204244"/>
            <a:ext cx="2074159" cy="590714"/>
          </a:xfrm>
          <a:prstGeom prst="rect">
            <a:avLst/>
          </a:prstGeom>
          <a:noFill/>
        </p:spPr>
      </p:pic>
      <p:sp>
        <p:nvSpPr>
          <p:cNvPr id="22" name="Скругленный прямоугольник 21">
            <a:hlinkClick r:id="rId13"/>
          </p:cNvPr>
          <p:cNvSpPr/>
          <p:nvPr/>
        </p:nvSpPr>
        <p:spPr>
          <a:xfrm>
            <a:off x="126561" y="4837142"/>
            <a:ext cx="2633892" cy="890797"/>
          </a:xfrm>
          <a:prstGeom prst="roundRect">
            <a:avLst>
              <a:gd name="adj" fmla="val 2974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latin typeface="Mulish" pitchFamily="2" charset="-52"/>
              </a:rPr>
              <a:t>Шумихинский аграрно-строительный колледж</a:t>
            </a:r>
            <a:endParaRPr lang="ru-RU" sz="1500" b="1" dirty="0">
              <a:latin typeface="Mulish" pitchFamily="2" charset="-52"/>
            </a:endParaRPr>
          </a:p>
        </p:txBody>
      </p:sp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14" cstate="print"/>
          <a:srcRect l="45577" t="7094" r="46715" b="80476"/>
          <a:stretch>
            <a:fillRect/>
          </a:stretch>
        </p:blipFill>
        <p:spPr bwMode="auto">
          <a:xfrm>
            <a:off x="978654" y="5891841"/>
            <a:ext cx="865425" cy="78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кругленный прямоугольник 24">
            <a:hlinkClick r:id="rId15"/>
          </p:cNvPr>
          <p:cNvSpPr/>
          <p:nvPr/>
        </p:nvSpPr>
        <p:spPr>
          <a:xfrm>
            <a:off x="3128062" y="2965211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сервиса и технологий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7" name="Picture 13" descr="https://ktsit.org.ru/img_new/head.jpg"/>
          <p:cNvPicPr>
            <a:picLocks noChangeAspect="1" noChangeArrowheads="1"/>
          </p:cNvPicPr>
          <p:nvPr/>
        </p:nvPicPr>
        <p:blipFill>
          <a:blip r:embed="rId16" cstate="print"/>
          <a:srcRect r="69875"/>
          <a:stretch>
            <a:fillRect/>
          </a:stretch>
        </p:blipFill>
        <p:spPr bwMode="auto">
          <a:xfrm>
            <a:off x="3649273" y="3766868"/>
            <a:ext cx="1621467" cy="906065"/>
          </a:xfrm>
          <a:prstGeom prst="rect">
            <a:avLst/>
          </a:prstGeom>
          <a:noFill/>
        </p:spPr>
      </p:pic>
      <p:sp>
        <p:nvSpPr>
          <p:cNvPr id="27" name="Скругленный прямоугольник 26">
            <a:hlinkClick r:id="rId17"/>
          </p:cNvPr>
          <p:cNvSpPr/>
          <p:nvPr/>
        </p:nvSpPr>
        <p:spPr>
          <a:xfrm>
            <a:off x="5954650" y="2962335"/>
            <a:ext cx="2562496" cy="775777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техникум строительных технологий и городского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1999" name="Picture 15" descr="КТСТГХ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82255" y="3951677"/>
            <a:ext cx="1295400" cy="685800"/>
          </a:xfrm>
          <a:prstGeom prst="rect">
            <a:avLst/>
          </a:prstGeom>
          <a:noFill/>
        </p:spPr>
      </p:pic>
      <p:sp>
        <p:nvSpPr>
          <p:cNvPr id="29" name="Скругленный прямоугольник 28">
            <a:hlinkClick r:id="rId19"/>
          </p:cNvPr>
          <p:cNvSpPr/>
          <p:nvPr/>
        </p:nvSpPr>
        <p:spPr>
          <a:xfrm>
            <a:off x="3130936" y="4874523"/>
            <a:ext cx="2597003" cy="905175"/>
          </a:xfrm>
          <a:prstGeom prst="roundRect">
            <a:avLst>
              <a:gd name="adj" fmla="val 2974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Мишкинский</a:t>
            </a:r>
            <a:r>
              <a:rPr lang="ru-RU" sz="1600" dirty="0" smtClean="0"/>
              <a:t> профессионально-педагогический колледж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0" name="Picture 16"/>
          <p:cNvPicPr>
            <a:picLocks noChangeAspect="1" noChangeArrowheads="1"/>
          </p:cNvPicPr>
          <p:nvPr/>
        </p:nvPicPr>
        <p:blipFill>
          <a:blip r:embed="rId20" cstate="print"/>
          <a:srcRect l="73935" t="7094" r="21786" b="88632"/>
          <a:stretch>
            <a:fillRect/>
          </a:stretch>
        </p:blipFill>
        <p:spPr bwMode="auto">
          <a:xfrm>
            <a:off x="4049936" y="5961184"/>
            <a:ext cx="782516" cy="43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Скругленный прямоугольник 31">
            <a:hlinkClick r:id="rId21"/>
          </p:cNvPr>
          <p:cNvSpPr/>
          <p:nvPr/>
        </p:nvSpPr>
        <p:spPr>
          <a:xfrm>
            <a:off x="5877013" y="4894652"/>
            <a:ext cx="2550995" cy="902299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Катайский</a:t>
            </a:r>
            <a:r>
              <a:rPr lang="ru-RU" sz="1600" dirty="0" smtClean="0"/>
              <a:t> профессионально-педагогический 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42002" name="Picture 18" descr="http://xn--j1akam.xn--p1ai/shapka_sajta1.png"/>
          <p:cNvPicPr>
            <a:picLocks noChangeAspect="1" noChangeArrowheads="1"/>
          </p:cNvPicPr>
          <p:nvPr/>
        </p:nvPicPr>
        <p:blipFill>
          <a:blip r:embed="rId22" cstate="print"/>
          <a:srcRect l="9435" t="8782" r="83986" b="17311"/>
          <a:stretch>
            <a:fillRect/>
          </a:stretch>
        </p:blipFill>
        <p:spPr bwMode="auto">
          <a:xfrm>
            <a:off x="6776547" y="5848710"/>
            <a:ext cx="823325" cy="900522"/>
          </a:xfrm>
          <a:prstGeom prst="rect">
            <a:avLst/>
          </a:prstGeom>
          <a:noFill/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3398808" y="1303189"/>
            <a:ext cx="2725946" cy="749898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Варгашинский</a:t>
            </a:r>
            <a:r>
              <a:rPr lang="ru-RU" sz="1600" b="1" dirty="0" smtClean="0">
                <a:latin typeface="Mulish" pitchFamily="2" charset="-52"/>
              </a:rPr>
              <a:t> образовательный центр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329066"/>
            <a:ext cx="2648269" cy="749899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Березовский агропромышленный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318727" y="2424624"/>
            <a:ext cx="2519364" cy="939678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Лебяжьевский</a:t>
            </a:r>
            <a:r>
              <a:rPr lang="ru-RU" sz="1600" dirty="0" smtClean="0"/>
              <a:t> агропромышленный техникум (казачий кадетский корпус)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6564702" y="2467153"/>
            <a:ext cx="2501660" cy="897149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Кособродский</a:t>
            </a:r>
            <a:r>
              <a:rPr lang="ru-RU" dirty="0" smtClean="0"/>
              <a:t> профессиональный техникум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3329791" y="2398141"/>
            <a:ext cx="2786332" cy="97478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Альменевский</a:t>
            </a:r>
            <a:r>
              <a:rPr lang="ru-RU" sz="1600" dirty="0" smtClean="0"/>
              <a:t> аграрно-технологический техникум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3129" y="3637468"/>
            <a:ext cx="3728871" cy="3220532"/>
          </a:xfrm>
          <a:prstGeom prst="rect">
            <a:avLst/>
          </a:prstGeom>
        </p:spPr>
      </p:pic>
      <p:sp>
        <p:nvSpPr>
          <p:cNvPr id="16" name="Скругленный прямоугольник 15">
            <a:hlinkClick r:id="rId8"/>
          </p:cNvPr>
          <p:cNvSpPr/>
          <p:nvPr/>
        </p:nvSpPr>
        <p:spPr>
          <a:xfrm>
            <a:off x="272720" y="4968815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Зауральский колледж физической культуры и здоровья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8" name="Скругленный прямоугольник 17">
            <a:hlinkClick r:id="rId9"/>
          </p:cNvPr>
          <p:cNvSpPr/>
          <p:nvPr/>
        </p:nvSpPr>
        <p:spPr>
          <a:xfrm>
            <a:off x="6483738" y="1300312"/>
            <a:ext cx="2562496" cy="813160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Курганское училище (колледж) олимпийского резерва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19" name="Скругленный прямоугольник 18">
            <a:hlinkClick r:id="rId10"/>
          </p:cNvPr>
          <p:cNvSpPr/>
          <p:nvPr/>
        </p:nvSpPr>
        <p:spPr>
          <a:xfrm>
            <a:off x="330226" y="3704206"/>
            <a:ext cx="2594127" cy="1005816"/>
          </a:xfrm>
          <a:prstGeom prst="roundRect">
            <a:avLst>
              <a:gd name="adj" fmla="val 2974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Петуховский</a:t>
            </a:r>
            <a:r>
              <a:rPr lang="ru-RU" sz="1600" dirty="0" smtClean="0"/>
              <a:t> техникум механизации и электрификации сельского хозяйства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0" name="Скругленный прямоугольник 19">
            <a:hlinkClick r:id="rId11"/>
          </p:cNvPr>
          <p:cNvSpPr/>
          <p:nvPr/>
        </p:nvSpPr>
        <p:spPr>
          <a:xfrm>
            <a:off x="9247517" y="1268083"/>
            <a:ext cx="2743201" cy="871268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базовый медицинский колледж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23" name="Скругленный прямоугольник 22">
            <a:hlinkClick r:id="rId12"/>
          </p:cNvPr>
          <p:cNvSpPr/>
          <p:nvPr/>
        </p:nvSpPr>
        <p:spPr>
          <a:xfrm>
            <a:off x="3461618" y="3715109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музыкальный колледж им. Д.Д. Шостаковича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4" name="Скругленный прямоугольник 23">
            <a:hlinkClick r:id="rId13"/>
          </p:cNvPr>
          <p:cNvSpPr/>
          <p:nvPr/>
        </p:nvSpPr>
        <p:spPr>
          <a:xfrm>
            <a:off x="3470244" y="5017704"/>
            <a:ext cx="2562496" cy="1009291"/>
          </a:xfrm>
          <a:prstGeom prst="roundRect">
            <a:avLst>
              <a:gd name="adj" fmla="val 2974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областной колледж культуры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07" y="114959"/>
            <a:ext cx="11172825" cy="1163395"/>
          </a:xfrm>
        </p:spPr>
        <p:txBody>
          <a:bodyPr/>
          <a:lstStyle/>
          <a:p>
            <a:r>
              <a:rPr lang="ru-RU" dirty="0" smtClean="0"/>
              <a:t>Образовательные организации Курганской области, реализующие программы среднего профессионального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4089457" y="1294563"/>
            <a:ext cx="3933108" cy="1000064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Университетский колледж ШГПУ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3536790" cy="1025943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Лесниковский</a:t>
            </a:r>
            <a:r>
              <a:rPr lang="ru-RU" sz="1600" b="1" dirty="0" smtClean="0">
                <a:latin typeface="Mulish" pitchFamily="2" charset="-52"/>
              </a:rPr>
              <a:t> филиал КГУ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4"/>
          </p:cNvPr>
          <p:cNvSpPr/>
          <p:nvPr/>
        </p:nvSpPr>
        <p:spPr>
          <a:xfrm>
            <a:off x="8358996" y="1250830"/>
            <a:ext cx="3657600" cy="1052422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Курганский институт железнодорожного транспорта – филиал </a:t>
            </a:r>
            <a:r>
              <a:rPr lang="ru-RU" dirty="0" err="1" smtClean="0"/>
              <a:t>УрГУ</a:t>
            </a:r>
            <a:r>
              <a:rPr lang="ru-RU" sz="1600" dirty="0" err="1" smtClean="0"/>
              <a:t>ПС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5" cstate="print"/>
          <a:srcRect l="7348" t="9744" r="84268" b="79061"/>
          <a:stretch>
            <a:fillRect/>
          </a:stretch>
        </p:blipFill>
        <p:spPr bwMode="auto">
          <a:xfrm>
            <a:off x="5048774" y="2350699"/>
            <a:ext cx="1697083" cy="11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print"/>
          <a:srcRect l="7973" t="13722" r="74303" b="73029"/>
          <a:stretch>
            <a:fillRect/>
          </a:stretch>
        </p:blipFill>
        <p:spPr bwMode="auto">
          <a:xfrm>
            <a:off x="928944" y="2389518"/>
            <a:ext cx="1917773" cy="806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7" cstate="print"/>
          <a:srcRect l="19079" t="18120" r="68902" b="67179"/>
          <a:stretch>
            <a:fillRect/>
          </a:stretch>
        </p:blipFill>
        <p:spPr bwMode="auto">
          <a:xfrm>
            <a:off x="9299776" y="2359988"/>
            <a:ext cx="1810834" cy="124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8" cstate="print"/>
          <a:srcRect l="7108" t="32051" r="53613" b="54445"/>
          <a:stretch>
            <a:fillRect/>
          </a:stretch>
        </p:blipFill>
        <p:spPr bwMode="auto">
          <a:xfrm>
            <a:off x="69008" y="3261610"/>
            <a:ext cx="4252823" cy="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2951" y="3438854"/>
            <a:ext cx="4109049" cy="3681361"/>
          </a:xfrm>
          <a:prstGeom prst="rect">
            <a:avLst/>
          </a:prstGeom>
        </p:spPr>
      </p:pic>
      <p:sp>
        <p:nvSpPr>
          <p:cNvPr id="18" name="Скругленный прямоугольник 17">
            <a:hlinkClick r:id="rId10"/>
          </p:cNvPr>
          <p:cNvSpPr/>
          <p:nvPr/>
        </p:nvSpPr>
        <p:spPr>
          <a:xfrm>
            <a:off x="617775" y="4244196"/>
            <a:ext cx="3238232" cy="1293962"/>
          </a:xfrm>
          <a:prstGeom prst="roundRect">
            <a:avLst>
              <a:gd name="adj" fmla="val 2974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Шадринский</a:t>
            </a:r>
            <a:r>
              <a:rPr lang="ru-RU" sz="1600" dirty="0" smtClean="0"/>
              <a:t> финансово-экономический колледж – филиал </a:t>
            </a:r>
            <a:r>
              <a:rPr lang="ru-RU" sz="1600" dirty="0" err="1" smtClean="0"/>
              <a:t>Финуниверситета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1" cstate="print"/>
          <a:srcRect l="14487" t="14701" r="73061" b="76154"/>
          <a:stretch>
            <a:fillRect/>
          </a:stretch>
        </p:blipFill>
        <p:spPr bwMode="auto">
          <a:xfrm>
            <a:off x="1525215" y="5743606"/>
            <a:ext cx="1485405" cy="61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Скругленный прямоугольник 19">
            <a:hlinkClick r:id="rId12"/>
          </p:cNvPr>
          <p:cNvSpPr/>
          <p:nvPr/>
        </p:nvSpPr>
        <p:spPr>
          <a:xfrm>
            <a:off x="4473783" y="4302305"/>
            <a:ext cx="2729274" cy="1054699"/>
          </a:xfrm>
          <a:prstGeom prst="roundRect">
            <a:avLst>
              <a:gd name="adj" fmla="val 2974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Куртамышский</a:t>
            </a:r>
            <a:r>
              <a:rPr lang="ru-RU" sz="1600" dirty="0" smtClean="0"/>
              <a:t> сельскохозяйственный техникум  - филиал  КГУ</a:t>
            </a:r>
            <a:endParaRPr lang="ru-RU" sz="1600" b="1" dirty="0">
              <a:latin typeface="Mulish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353" y="123586"/>
            <a:ext cx="11172825" cy="1163395"/>
          </a:xfrm>
        </p:spPr>
        <p:txBody>
          <a:bodyPr/>
          <a:lstStyle/>
          <a:p>
            <a:r>
              <a:rPr lang="ru-RU" dirty="0" smtClean="0"/>
              <a:t>Профессиональные образовательные организации Курганской области, реализующие программы высшего образования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7" name="Скругленный прямоугольник 16">
            <a:hlinkClick r:id="rId2"/>
          </p:cNvPr>
          <p:cNvSpPr/>
          <p:nvPr/>
        </p:nvSpPr>
        <p:spPr>
          <a:xfrm>
            <a:off x="4089457" y="1294563"/>
            <a:ext cx="3933108" cy="1000064"/>
          </a:xfrm>
          <a:prstGeom prst="roundRect">
            <a:avLst>
              <a:gd name="adj" fmla="val 29742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latin typeface="Mulish" pitchFamily="2" charset="-52"/>
              </a:rPr>
              <a:t>Шадринский</a:t>
            </a:r>
            <a:r>
              <a:rPr lang="ru-RU" sz="1600" b="1" dirty="0" smtClean="0">
                <a:latin typeface="Mulish" pitchFamily="2" charset="-52"/>
              </a:rPr>
              <a:t> государственный педагогический университет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28" name="Скругленный прямоугольник 27">
            <a:hlinkClick r:id="rId3"/>
          </p:cNvPr>
          <p:cNvSpPr/>
          <p:nvPr/>
        </p:nvSpPr>
        <p:spPr>
          <a:xfrm>
            <a:off x="232954" y="1268682"/>
            <a:ext cx="3536790" cy="1025943"/>
          </a:xfrm>
          <a:prstGeom prst="roundRect">
            <a:avLst>
              <a:gd name="adj" fmla="val 29742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Mulish" pitchFamily="2" charset="-52"/>
              </a:rPr>
              <a:t>Курганский государственный университет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1" name="Скругленный прямоугольник 30">
            <a:hlinkClick r:id="rId4"/>
          </p:cNvPr>
          <p:cNvSpPr/>
          <p:nvPr/>
        </p:nvSpPr>
        <p:spPr>
          <a:xfrm>
            <a:off x="318726" y="4218917"/>
            <a:ext cx="3649425" cy="1017317"/>
          </a:xfrm>
          <a:prstGeom prst="roundRect">
            <a:avLst>
              <a:gd name="adj" fmla="val 29742"/>
            </a:avLst>
          </a:prstGeom>
          <a:solidFill>
            <a:srgbClr val="947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филиал Российской академии народного хозяйства и государственной службы при Президенте РФ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34" name="Скругленный прямоугольник 33">
            <a:hlinkClick r:id="rId5"/>
          </p:cNvPr>
          <p:cNvSpPr/>
          <p:nvPr/>
        </p:nvSpPr>
        <p:spPr>
          <a:xfrm>
            <a:off x="8358996" y="1250830"/>
            <a:ext cx="3657600" cy="1052422"/>
          </a:xfrm>
          <a:prstGeom prst="roundRect">
            <a:avLst>
              <a:gd name="adj" fmla="val 29742"/>
            </a:avLst>
          </a:prstGeom>
          <a:solidFill>
            <a:srgbClr val="00B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Курганский институт железнодорожного транспорта – филиал </a:t>
            </a:r>
            <a:r>
              <a:rPr lang="ru-RU" dirty="0" err="1" smtClean="0"/>
              <a:t>УрГУ</a:t>
            </a:r>
            <a:r>
              <a:rPr lang="ru-RU" sz="1600" dirty="0" err="1" smtClean="0"/>
              <a:t>ПС</a:t>
            </a:r>
            <a:endParaRPr lang="ru-RU" sz="1600" b="1" dirty="0">
              <a:latin typeface="Mulish" pitchFamily="2" charset="-52"/>
            </a:endParaRPr>
          </a:p>
        </p:txBody>
      </p:sp>
      <p:sp>
        <p:nvSpPr>
          <p:cNvPr id="61" name="Скругленный прямоугольник 60">
            <a:hlinkClick r:id="rId6"/>
          </p:cNvPr>
          <p:cNvSpPr/>
          <p:nvPr/>
        </p:nvSpPr>
        <p:spPr>
          <a:xfrm>
            <a:off x="4390845" y="4244195"/>
            <a:ext cx="3700731" cy="1043797"/>
          </a:xfrm>
          <a:prstGeom prst="roundRect">
            <a:avLst>
              <a:gd name="adj" fmla="val 29742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Курганский филиал Академии труда и социальных отношений</a:t>
            </a:r>
            <a:endParaRPr lang="ru-RU" sz="1600" b="1" dirty="0">
              <a:latin typeface="Mulish" pitchFamily="2" charset="-52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7" cstate="print"/>
          <a:srcRect l="7348" t="9744" r="84268" b="79061"/>
          <a:stretch>
            <a:fillRect/>
          </a:stretch>
        </p:blipFill>
        <p:spPr bwMode="auto">
          <a:xfrm>
            <a:off x="5048774" y="2350699"/>
            <a:ext cx="1697083" cy="11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 cstate="print"/>
          <a:srcRect l="7973" t="13722" r="74303" b="73029"/>
          <a:stretch>
            <a:fillRect/>
          </a:stretch>
        </p:blipFill>
        <p:spPr bwMode="auto">
          <a:xfrm>
            <a:off x="928944" y="2389518"/>
            <a:ext cx="1917773" cy="806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9" cstate="print"/>
          <a:srcRect l="18118" t="7692" r="74286" b="85300"/>
          <a:stretch>
            <a:fillRect/>
          </a:stretch>
        </p:blipFill>
        <p:spPr bwMode="auto">
          <a:xfrm>
            <a:off x="1043796" y="5570520"/>
            <a:ext cx="2065210" cy="10718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10" cstate="print"/>
          <a:srcRect l="19079" t="18120" r="68902" b="67179"/>
          <a:stretch>
            <a:fillRect/>
          </a:stretch>
        </p:blipFill>
        <p:spPr bwMode="auto">
          <a:xfrm>
            <a:off x="9299776" y="2359988"/>
            <a:ext cx="1810834" cy="124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11" cstate="print"/>
          <a:srcRect l="7108" t="32051" r="53613" b="54445"/>
          <a:stretch>
            <a:fillRect/>
          </a:stretch>
        </p:blipFill>
        <p:spPr bwMode="auto">
          <a:xfrm>
            <a:off x="69008" y="3261610"/>
            <a:ext cx="4252823" cy="82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12" cstate="print"/>
          <a:srcRect l="46150" t="15214" r="47074" b="68516"/>
          <a:stretch>
            <a:fillRect/>
          </a:stretch>
        </p:blipFill>
        <p:spPr bwMode="auto">
          <a:xfrm>
            <a:off x="5607171" y="5434642"/>
            <a:ext cx="936085" cy="126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3129" y="3637468"/>
            <a:ext cx="3728871" cy="322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9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Office PowerPoint</Application>
  <PresentationFormat>Произвольный</PresentationFormat>
  <Paragraphs>94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Mulish</vt:lpstr>
      <vt:lpstr>Calibri</vt:lpstr>
      <vt:lpstr>Bahnschrift SemiBold</vt:lpstr>
      <vt:lpstr>PT Serif</vt:lpstr>
      <vt:lpstr>Тема Office</vt:lpstr>
      <vt:lpstr>Занятия  «Зауралье – мои горизонты»</vt:lpstr>
      <vt:lpstr>Тема 7. Востребованные профессии в Курганской области. Возможности образования и стратегии поступления</vt:lpstr>
      <vt:lpstr>Слайд 3</vt:lpstr>
      <vt:lpstr>Курганская область –  регион возможностей</vt:lpstr>
      <vt:lpstr>Возможные образовательные траектории получения СПО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Образовательные организации Курганской области, реализующие программы среднего профессионального образования</vt:lpstr>
      <vt:lpstr>Профессиональные образовательные организации Курганской области, реализующие программы высшего образования</vt:lpstr>
      <vt:lpstr>Условия поступления в колледжи, техникумы</vt:lpstr>
      <vt:lpstr>Обучение по программам проекта «Профессионалитет»</vt:lpstr>
      <vt:lpstr>Профессиональная карьера</vt:lpstr>
      <vt:lpstr>Успешные люди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2025-09-09T12:47:31Z</dcterms:created>
  <dcterms:modified xsi:type="dcterms:W3CDTF">2026-09-07T10:06:49Z</dcterms:modified>
</cp:coreProperties>
</file>