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2" r:id="rId3"/>
    <p:sldId id="283" r:id="rId4"/>
    <p:sldId id="287" r:id="rId5"/>
    <p:sldId id="257" r:id="rId6"/>
    <p:sldId id="289" r:id="rId7"/>
    <p:sldId id="294" r:id="rId8"/>
    <p:sldId id="293" r:id="rId9"/>
    <p:sldId id="304" r:id="rId10"/>
    <p:sldId id="307" r:id="rId11"/>
    <p:sldId id="305" r:id="rId12"/>
    <p:sldId id="306" r:id="rId13"/>
    <p:sldId id="290" r:id="rId14"/>
    <p:sldId id="270" r:id="rId15"/>
  </p:sldIdLst>
  <p:sldSz cx="12192000" cy="6858000"/>
  <p:notesSz cx="6858000" cy="9144000"/>
  <p:embeddedFontLst>
    <p:embeddedFont>
      <p:font typeface="Mulish" charset="-52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Bahnschrift SemiBold" pitchFamily="34" charset="0"/>
      <p:bold r:id="rId26"/>
    </p:embeddedFont>
    <p:embeddedFont>
      <p:font typeface="PT Serif" charset="-52"/>
      <p:regular r:id="rId27"/>
      <p:bold r:id="rId28"/>
      <p:italic r:id="rId29"/>
      <p:boldItalic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8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38AEA"/>
    <a:srgbClr val="9477E6"/>
    <a:srgbClr val="2E9C58"/>
    <a:srgbClr val="7EC234"/>
    <a:srgbClr val="5D97F5"/>
    <a:srgbClr val="4285F4"/>
    <a:srgbClr val="2C61B9"/>
    <a:srgbClr val="E3EDFE"/>
    <a:srgbClr val="E0F5E8"/>
    <a:srgbClr val="EFEBF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94614" autoAdjust="0"/>
  </p:normalViewPr>
  <p:slideViewPr>
    <p:cSldViewPr snapToGrid="0" showGuides="1">
      <p:cViewPr>
        <p:scale>
          <a:sx n="98" d="100"/>
          <a:sy n="98" d="100"/>
        </p:scale>
        <p:origin x="-1260" y="-336"/>
      </p:cViewPr>
      <p:guideLst>
        <p:guide orient="horz" pos="1888"/>
        <p:guide orient="horz" pos="277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5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7DA51-5D02-4436-B052-5F42A892B5C2}" type="datetimeFigureOut">
              <a:rPr lang="ru-RU" smtClean="0"/>
              <a:pPr/>
              <a:t>07.09.2026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73B09-9CFF-4D78-A465-099E209F30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4506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9B4BF-D507-4C5B-AB4A-47216D488B16}" type="datetimeFigureOut">
              <a:rPr lang="ru-RU" smtClean="0"/>
              <a:pPr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CC600-9BA1-4118-A031-092903716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560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718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-4803"/>
            <a:ext cx="12192000" cy="6867607"/>
            <a:chOff x="1798015" y="-4803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7497"/>
              </a:avLst>
            </a:prstGeom>
            <a:gradFill>
              <a:gsLst>
                <a:gs pos="0">
                  <a:srgbClr val="9477E6"/>
                </a:gs>
                <a:gs pos="50000">
                  <a:srgbClr val="4285F4"/>
                </a:gs>
                <a:gs pos="100000">
                  <a:srgbClr val="2DBE64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1770" y="333489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22" name="Номер слайда 21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2900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871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5961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16245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760" y="4012074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8512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4285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 i="0">
                <a:solidFill>
                  <a:schemeClr val="bg1"/>
                </a:solidFill>
                <a:latin typeface="Mulish" pitchFamily="2" charset="-52"/>
                <a:ea typeface="PT Serif" panose="020A0603040505020204" pitchFamily="18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254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4803"/>
            <a:ext cx="12192000" cy="6867607"/>
            <a:chOff x="0" y="-2401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947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755" y="335891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7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365125"/>
            <a:ext cx="11172825" cy="38779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" y="1044575"/>
            <a:ext cx="11449051" cy="4351338"/>
          </a:xfrm>
        </p:spPr>
        <p:txBody>
          <a:bodyPr lIns="0" tIns="0" rIns="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 b="1"/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626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210386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721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362949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028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6087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7144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273499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-600" y="0"/>
            <a:ext cx="12193200" cy="6858000"/>
          </a:xfrm>
          <a:prstGeom prst="roundRect">
            <a:avLst>
              <a:gd name="adj" fmla="val 7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0515600" cy="3877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11544300" y="0"/>
            <a:ext cx="647700" cy="5890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="1">
                <a:solidFill>
                  <a:schemeClr val="tx1"/>
                </a:solidFill>
                <a:latin typeface="Mulish" pitchFamily="2" charset="-52"/>
              </a:defRPr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2439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ulish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sh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sh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sh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64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4" pos="7446" userDrawn="1">
          <p15:clr>
            <a:srgbClr val="F26B43"/>
          </p15:clr>
        </p15:guide>
        <p15:guide id="5" orient="horz" pos="232" userDrawn="1">
          <p15:clr>
            <a:srgbClr val="F26B43"/>
          </p15:clr>
        </p15:guide>
        <p15:guide id="6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.pn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hyperlink" Target="https://vkvideo.ru/playlist/-212247359_23" TargetMode="External"/><Relationship Id="rId18" Type="http://schemas.openxmlformats.org/officeDocument/2006/relationships/image" Target="../media/image24.png"/><Relationship Id="rId3" Type="http://schemas.openxmlformats.org/officeDocument/2006/relationships/hyperlink" Target="https://vkvideo.ru/playlist/-212247359_3" TargetMode="External"/><Relationship Id="rId21" Type="http://schemas.openxmlformats.org/officeDocument/2006/relationships/hyperlink" Target="https://vkvideo.ru/playlist/-212247359_11" TargetMode="Externa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hyperlink" Target="https://vkvideo.ru/playlist/-212247359_17" TargetMode="External"/><Relationship Id="rId2" Type="http://schemas.openxmlformats.org/officeDocument/2006/relationships/hyperlink" Target="https://vkvideo.ru/playlist/-212247359_21" TargetMode="External"/><Relationship Id="rId16" Type="http://schemas.openxmlformats.org/officeDocument/2006/relationships/image" Target="../media/image23.jpe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video.ru/playlist/-212247359_4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vkvideo.ru/video-212247359_456239412?pl=-212247359_18" TargetMode="External"/><Relationship Id="rId15" Type="http://schemas.openxmlformats.org/officeDocument/2006/relationships/hyperlink" Target="https://vkvideo.ru/playlist/-212247359_16" TargetMode="External"/><Relationship Id="rId10" Type="http://schemas.openxmlformats.org/officeDocument/2006/relationships/image" Target="../media/image19.png"/><Relationship Id="rId19" Type="http://schemas.openxmlformats.org/officeDocument/2006/relationships/hyperlink" Target="https://vkvideo.ru/playlist/-212247359_20" TargetMode="External"/><Relationship Id="rId4" Type="http://schemas.openxmlformats.org/officeDocument/2006/relationships/hyperlink" Target="https://vkvideo.ru/playlist/-212247359_15" TargetMode="External"/><Relationship Id="rId9" Type="http://schemas.openxmlformats.org/officeDocument/2006/relationships/image" Target="../media/image18.png"/><Relationship Id="rId14" Type="http://schemas.openxmlformats.org/officeDocument/2006/relationships/image" Target="../media/image22.png"/><Relationship Id="rId22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vkvideo.ru/video-212247359_456239353?pl=-212247359_8" TargetMode="External"/><Relationship Id="rId13" Type="http://schemas.openxmlformats.org/officeDocument/2006/relationships/hyperlink" Target="https://www.cultura45.ru/" TargetMode="External"/><Relationship Id="rId3" Type="http://schemas.openxmlformats.org/officeDocument/2006/relationships/hyperlink" Target="https://vkvideo.ru/video-212247359_456239352?pl=-212247359_7" TargetMode="External"/><Relationship Id="rId7" Type="http://schemas.openxmlformats.org/officeDocument/2006/relationships/image" Target="../media/image27.png"/><Relationship Id="rId12" Type="http://schemas.openxmlformats.org/officeDocument/2006/relationships/hyperlink" Target="https://vkvideo.ru/video-212247359_456239376?pl=-212247359_14" TargetMode="External"/><Relationship Id="rId2" Type="http://schemas.openxmlformats.org/officeDocument/2006/relationships/hyperlink" Target="https://voc-vargashi.edufac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video.ru/video-212247359_456239351?pl=-212247359_6" TargetMode="External"/><Relationship Id="rId11" Type="http://schemas.openxmlformats.org/officeDocument/2006/relationships/hyperlink" Target="https://vkvideo.ru/video-212247359_456239359?pl=-212247359_10" TargetMode="External"/><Relationship Id="rId5" Type="http://schemas.openxmlformats.org/officeDocument/2006/relationships/hyperlink" Target="https://vkvideo.ru/playlist/-212247359_9" TargetMode="External"/><Relationship Id="rId10" Type="http://schemas.openxmlformats.org/officeDocument/2006/relationships/hyperlink" Target="https://ptmecx.ru/" TargetMode="External"/><Relationship Id="rId4" Type="http://schemas.openxmlformats.org/officeDocument/2006/relationships/hyperlink" Target="https://vkvideo.ru/playlist/-212247359_19" TargetMode="External"/><Relationship Id="rId9" Type="http://schemas.openxmlformats.org/officeDocument/2006/relationships/hyperlink" Target="https://kurgankuor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kgsu.ru/ksaa/" TargetMode="External"/><Relationship Id="rId7" Type="http://schemas.openxmlformats.org/officeDocument/2006/relationships/image" Target="../media/image30.png"/><Relationship Id="rId12" Type="http://schemas.openxmlformats.org/officeDocument/2006/relationships/hyperlink" Target="https://kgsu.ru/ksht/" TargetMode="External"/><Relationship Id="rId2" Type="http://schemas.openxmlformats.org/officeDocument/2006/relationships/hyperlink" Target="https://shspu.ru/spec/srednee-professionalnoe-obrazovani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0" Type="http://schemas.openxmlformats.org/officeDocument/2006/relationships/hyperlink" Target="https://vkvideo.ru/video-212247359_456239436?pl=-212247359_22" TargetMode="External"/><Relationship Id="rId4" Type="http://schemas.openxmlformats.org/officeDocument/2006/relationships/hyperlink" Target="https://kirt.usurt.ru/" TargetMode="Externa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013" y="3484945"/>
            <a:ext cx="10742481" cy="2492990"/>
          </a:xfrm>
        </p:spPr>
        <p:txBody>
          <a:bodyPr/>
          <a:lstStyle/>
          <a:p>
            <a:pPr algn="ctr"/>
            <a:r>
              <a:rPr lang="ru-RU" dirty="0" smtClean="0"/>
              <a:t>Занятия </a:t>
            </a:r>
            <a:br>
              <a:rPr lang="ru-RU" dirty="0" smtClean="0"/>
            </a:br>
            <a:r>
              <a:rPr lang="ru-RU" dirty="0" smtClean="0"/>
              <a:t>«Зауралье – мои горизонты»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54626" y="273410"/>
            <a:ext cx="2471045" cy="1065600"/>
          </a:xfrm>
          <a:prstGeom prst="roundRect">
            <a:avLst/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85F4"/>
                </a:solidFill>
                <a:latin typeface="Mulish" pitchFamily="2" charset="-52"/>
              </a:rPr>
              <a:t>Единая модель профориентации</a:t>
            </a:r>
            <a:endParaRPr lang="ru-RU" b="1" dirty="0">
              <a:solidFill>
                <a:srgbClr val="4285F4"/>
              </a:solidFill>
              <a:latin typeface="Mulish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90460" y="3244334"/>
            <a:ext cx="4411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9477E6"/>
                </a:solidFill>
              </a:rPr>
              <a:t>Цикл занятий «Зауралье – мои горизонты»</a:t>
            </a:r>
            <a:endParaRPr lang="ru-RU" dirty="0">
              <a:solidFill>
                <a:srgbClr val="9477E6"/>
              </a:solidFill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253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50120"/>
          <a:stretch>
            <a:fillRect/>
          </a:stretch>
        </p:blipFill>
        <p:spPr bwMode="auto">
          <a:xfrm>
            <a:off x="0" y="741564"/>
            <a:ext cx="2925693" cy="5046393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49238" y="1526381"/>
            <a:ext cx="6248013" cy="46068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17256" y="1586098"/>
            <a:ext cx="5908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Записаться на </a:t>
            </a:r>
            <a:r>
              <a:rPr lang="ru-RU" dirty="0" err="1" smtClean="0"/>
              <a:t>профпробы</a:t>
            </a:r>
            <a:r>
              <a:rPr lang="ru-RU" dirty="0" smtClean="0"/>
              <a:t> и экскурсии на предприятия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36407" y="2267531"/>
            <a:ext cx="6286723" cy="4229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984075" y="2275052"/>
            <a:ext cx="5785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Попробовать чемпионатное движение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8131" y="3024553"/>
            <a:ext cx="6327753" cy="40444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931654" y="3042138"/>
            <a:ext cx="600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3.  Пойти в профильные классы и кружки по интересам </a:t>
            </a:r>
          </a:p>
          <a:p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59854" y="3741709"/>
            <a:ext cx="6307238" cy="3994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62784" y="4500776"/>
            <a:ext cx="6277931" cy="38774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39338" y="5224679"/>
            <a:ext cx="6318961" cy="36722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60849" y="5930993"/>
            <a:ext cx="6289653" cy="38188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994029" y="3727939"/>
            <a:ext cx="5864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  Взять проектную задачу от реального предприятия </a:t>
            </a: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949539" y="4492040"/>
            <a:ext cx="6413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5. Пройти </a:t>
            </a:r>
            <a:r>
              <a:rPr lang="ru-RU" dirty="0" err="1" smtClean="0"/>
              <a:t>онлайн‑курсы</a:t>
            </a:r>
            <a:r>
              <a:rPr lang="ru-RU" dirty="0" smtClean="0"/>
              <a:t> и подтвердить навыки сертификатами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008131" y="5196254"/>
            <a:ext cx="6075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6.  Сходить на дни открытых дверей и ярмарки вакансий </a:t>
            </a:r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095059" y="5945424"/>
            <a:ext cx="5811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7.  Найти наставника из отрасли</a:t>
            </a:r>
          </a:p>
        </p:txBody>
      </p:sp>
      <p:cxnSp>
        <p:nvCxnSpPr>
          <p:cNvPr id="30" name="Скругленная соединительная линия 29"/>
          <p:cNvCxnSpPr>
            <a:stCxn id="10" idx="2"/>
            <a:endCxn id="12" idx="0"/>
          </p:cNvCxnSpPr>
          <p:nvPr/>
        </p:nvCxnSpPr>
        <p:spPr>
          <a:xfrm rot="16200000" flipH="1">
            <a:off x="5928834" y="2841379"/>
            <a:ext cx="334108" cy="3223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кругленная соединительная линия 31"/>
          <p:cNvCxnSpPr>
            <a:stCxn id="12" idx="2"/>
          </p:cNvCxnSpPr>
          <p:nvPr/>
        </p:nvCxnSpPr>
        <p:spPr>
          <a:xfrm rot="5400000">
            <a:off x="5944212" y="3564866"/>
            <a:ext cx="303663" cy="3193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кругленная соединительная линия 33"/>
          <p:cNvCxnSpPr>
            <a:stCxn id="6" idx="2"/>
          </p:cNvCxnSpPr>
          <p:nvPr/>
        </p:nvCxnSpPr>
        <p:spPr>
          <a:xfrm rot="5400000">
            <a:off x="5934018" y="2119476"/>
            <a:ext cx="271641" cy="681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кругленная соединительная линия 35"/>
          <p:cNvCxnSpPr/>
          <p:nvPr/>
        </p:nvCxnSpPr>
        <p:spPr>
          <a:xfrm rot="5400000">
            <a:off x="5868537" y="4299045"/>
            <a:ext cx="361666" cy="3412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кругленная соединительная линия 37"/>
          <p:cNvCxnSpPr/>
          <p:nvPr/>
        </p:nvCxnSpPr>
        <p:spPr>
          <a:xfrm rot="5400000">
            <a:off x="5880504" y="5058095"/>
            <a:ext cx="351296" cy="2055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кругленная соединительная линия 40"/>
          <p:cNvCxnSpPr/>
          <p:nvPr/>
        </p:nvCxnSpPr>
        <p:spPr>
          <a:xfrm rot="16200000" flipH="1">
            <a:off x="5820770" y="5745707"/>
            <a:ext cx="334370" cy="68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4747098" y="437745"/>
            <a:ext cx="2859932" cy="8171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5038927" y="466927"/>
            <a:ext cx="2237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Путь к вашей будущей профессии</a:t>
            </a:r>
            <a:endParaRPr lang="ru-RU" dirty="0"/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 r="57630" b="36271"/>
          <a:stretch>
            <a:fillRect/>
          </a:stretch>
        </p:blipFill>
        <p:spPr bwMode="auto">
          <a:xfrm>
            <a:off x="9332000" y="1480866"/>
            <a:ext cx="2986460" cy="4491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958" y="0"/>
            <a:ext cx="6405413" cy="2562166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899139" y="2881224"/>
            <a:ext cx="3648974" cy="3148642"/>
          </a:xfrm>
          <a:prstGeom prst="roundRect">
            <a:avLst/>
          </a:prstGeom>
          <a:solidFill>
            <a:srgbClr val="A38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26943" y="3027873"/>
            <a:ext cx="31745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Какие задачи решает:</a:t>
            </a:r>
          </a:p>
          <a:p>
            <a:endParaRPr lang="ru-RU" dirty="0" smtClean="0"/>
          </a:p>
          <a:p>
            <a:pPr lvl="0"/>
            <a:r>
              <a:rPr lang="ru-RU" dirty="0" smtClean="0"/>
              <a:t>-Содействие трудоустройству. </a:t>
            </a:r>
          </a:p>
          <a:p>
            <a:pPr lvl="0"/>
            <a:r>
              <a:rPr lang="ru-RU" dirty="0" smtClean="0"/>
              <a:t>-Содействие обучению. </a:t>
            </a:r>
          </a:p>
          <a:p>
            <a:pPr lvl="0"/>
            <a:r>
              <a:rPr lang="ru-RU" dirty="0" smtClean="0"/>
              <a:t>-Электронный документооборот.   </a:t>
            </a:r>
          </a:p>
          <a:p>
            <a:pPr lvl="0"/>
            <a:r>
              <a:rPr lang="ru-RU" dirty="0" smtClean="0"/>
              <a:t>-Аналитика. </a:t>
            </a:r>
          </a:p>
          <a:p>
            <a:pPr lvl="0"/>
            <a:r>
              <a:rPr lang="ru-RU" dirty="0" smtClean="0"/>
              <a:t>-Взаимодействие с другими системами.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38914" name="Picture 2" descr="C:\Users\User\Desktop\v-mir-professij-s-imenami-sushhestvitelnymi-e16068532517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6831" y="1436037"/>
            <a:ext cx="5450636" cy="5103146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4071668" y="301925"/>
            <a:ext cx="4071668" cy="6901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61382" y="483080"/>
            <a:ext cx="9092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Найти все названия профессий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5594" y="2725946"/>
            <a:ext cx="3134263" cy="17630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7893" y="5382150"/>
            <a:ext cx="10742481" cy="664797"/>
          </a:xfrm>
        </p:spPr>
        <p:txBody>
          <a:bodyPr/>
          <a:lstStyle/>
          <a:p>
            <a:pPr algn="ctr"/>
            <a:r>
              <a:rPr lang="ru-RU" sz="4800" dirty="0" smtClean="0"/>
              <a:t>Успешные люди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7894" y="120770"/>
            <a:ext cx="1229896" cy="1276709"/>
          </a:xfrm>
          <a:prstGeom prst="rect">
            <a:avLst/>
          </a:prstGeom>
          <a:noFill/>
        </p:spPr>
      </p:pic>
      <p:pic>
        <p:nvPicPr>
          <p:cNvPr id="43010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6433" y="596720"/>
            <a:ext cx="1673227" cy="2365525"/>
          </a:xfrm>
          <a:prstGeom prst="rect">
            <a:avLst/>
          </a:prstGeom>
          <a:noFill/>
        </p:spPr>
      </p:pic>
      <p:pic>
        <p:nvPicPr>
          <p:cNvPr id="43012" name="Picture 4" descr="Picture background"/>
          <p:cNvPicPr>
            <a:picLocks noChangeAspect="1" noChangeArrowheads="1"/>
          </p:cNvPicPr>
          <p:nvPr/>
        </p:nvPicPr>
        <p:blipFill>
          <a:blip r:embed="rId6" cstate="print"/>
          <a:srcRect l="6914" t="11757" r="60759" b="14225"/>
          <a:stretch>
            <a:fillRect/>
          </a:stretch>
        </p:blipFill>
        <p:spPr bwMode="auto">
          <a:xfrm>
            <a:off x="8824823" y="4613723"/>
            <a:ext cx="1742535" cy="2244277"/>
          </a:xfrm>
          <a:prstGeom prst="rect">
            <a:avLst/>
          </a:prstGeom>
          <a:noFill/>
        </p:spPr>
      </p:pic>
      <p:pic>
        <p:nvPicPr>
          <p:cNvPr id="43016" name="Picture 8" descr="Picture background"/>
          <p:cNvPicPr>
            <a:picLocks noChangeAspect="1" noChangeArrowheads="1"/>
          </p:cNvPicPr>
          <p:nvPr/>
        </p:nvPicPr>
        <p:blipFill>
          <a:blip r:embed="rId7" cstate="print"/>
          <a:srcRect l="23924" r="34788" b="38906"/>
          <a:stretch>
            <a:fillRect/>
          </a:stretch>
        </p:blipFill>
        <p:spPr bwMode="auto">
          <a:xfrm>
            <a:off x="6927011" y="3340957"/>
            <a:ext cx="1820173" cy="1796569"/>
          </a:xfrm>
          <a:prstGeom prst="rect">
            <a:avLst/>
          </a:prstGeom>
          <a:noFill/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3999" y="3157268"/>
            <a:ext cx="2777406" cy="1388704"/>
          </a:xfrm>
          <a:prstGeom prst="rect">
            <a:avLst/>
          </a:prstGeom>
          <a:noFill/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9" cstate="print"/>
          <a:srcRect b="14151"/>
          <a:stretch>
            <a:fillRect/>
          </a:stretch>
        </p:blipFill>
        <p:spPr bwMode="auto">
          <a:xfrm>
            <a:off x="2691743" y="580936"/>
            <a:ext cx="1801201" cy="2317539"/>
          </a:xfrm>
          <a:prstGeom prst="rect">
            <a:avLst/>
          </a:prstGeom>
          <a:noFill/>
        </p:spPr>
      </p:pic>
      <p:pic>
        <p:nvPicPr>
          <p:cNvPr id="8198" name="Picture 6" descr="https://avatars.mds.yandex.net/i?id=c757f01f773ab41ae1a3d57a96c8e6c5bdcff023-16429342-images-thumbs&amp;n=13"/>
          <p:cNvPicPr>
            <a:picLocks noChangeAspect="1" noChangeArrowheads="1"/>
          </p:cNvPicPr>
          <p:nvPr/>
        </p:nvPicPr>
        <p:blipFill>
          <a:blip r:embed="rId10" cstate="print"/>
          <a:srcRect t="1554" b="4484"/>
          <a:stretch>
            <a:fillRect/>
          </a:stretch>
        </p:blipFill>
        <p:spPr bwMode="auto">
          <a:xfrm>
            <a:off x="733544" y="4606505"/>
            <a:ext cx="2866623" cy="2018581"/>
          </a:xfrm>
          <a:prstGeom prst="rect">
            <a:avLst/>
          </a:prstGeom>
          <a:noFill/>
        </p:spPr>
      </p:pic>
      <p:pic>
        <p:nvPicPr>
          <p:cNvPr id="8200" name="Picture 8" descr="https://avatars.mds.yandex.net/i?id=ed046453f6323e8ac38ce40a2c85025ef7fde13f-5234338-images-thumbs&amp;n=13"/>
          <p:cNvPicPr>
            <a:picLocks noChangeAspect="1" noChangeArrowheads="1"/>
          </p:cNvPicPr>
          <p:nvPr/>
        </p:nvPicPr>
        <p:blipFill>
          <a:blip r:embed="rId11" cstate="print"/>
          <a:srcRect r="7501"/>
          <a:stretch>
            <a:fillRect/>
          </a:stretch>
        </p:blipFill>
        <p:spPr bwMode="auto">
          <a:xfrm>
            <a:off x="4856972" y="715993"/>
            <a:ext cx="2570371" cy="2082488"/>
          </a:xfrm>
          <a:prstGeom prst="rect">
            <a:avLst/>
          </a:prstGeom>
          <a:noFill/>
        </p:spPr>
      </p:pic>
      <p:pic>
        <p:nvPicPr>
          <p:cNvPr id="8204" name="Picture 12" descr="https://avatars.mds.yandex.net/i?id=88f84a2c5b35eeb4d67ad7347f978d59a8320497-12635967-images-thumbs&amp;n=13"/>
          <p:cNvPicPr>
            <a:picLocks noChangeAspect="1" noChangeArrowheads="1"/>
          </p:cNvPicPr>
          <p:nvPr/>
        </p:nvPicPr>
        <p:blipFill>
          <a:blip r:embed="rId12" cstate="print"/>
          <a:srcRect l="25276" r="21705"/>
          <a:stretch>
            <a:fillRect/>
          </a:stretch>
        </p:blipFill>
        <p:spPr bwMode="auto">
          <a:xfrm>
            <a:off x="638356" y="2072306"/>
            <a:ext cx="1883986" cy="2368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445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910" y="0"/>
            <a:ext cx="5837413" cy="462326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706" y="752923"/>
            <a:ext cx="1010827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03" y="-189114"/>
            <a:ext cx="4233838" cy="444730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11025" y="2707961"/>
            <a:ext cx="10742481" cy="66479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lish" pitchFamily="2" charset="-52"/>
                <a:ea typeface="+mj-ea"/>
                <a:cs typeface="+mj-cs"/>
              </a:rPr>
              <a:t>СПАСИБО ЗА ВНИМАНИЕ!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lish" pitchFamily="2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068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6519" y="3361878"/>
            <a:ext cx="10742481" cy="2659190"/>
          </a:xfrm>
        </p:spPr>
        <p:txBody>
          <a:bodyPr/>
          <a:lstStyle/>
          <a:p>
            <a:r>
              <a:rPr lang="ru-RU" sz="4800" dirty="0" smtClean="0"/>
              <a:t>Тема 7. Востребованные профессии в Курганской области. Возможности образования и стратегии поступления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654626" y="273410"/>
            <a:ext cx="2471045" cy="1065600"/>
          </a:xfrm>
          <a:prstGeom prst="roundRect">
            <a:avLst/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85F4"/>
                </a:solidFill>
                <a:latin typeface="Mulish" pitchFamily="2" charset="-52"/>
              </a:rPr>
              <a:t>Единая модель профориентации</a:t>
            </a:r>
            <a:endParaRPr lang="ru-RU" b="1" dirty="0">
              <a:solidFill>
                <a:srgbClr val="4285F4"/>
              </a:solidFill>
              <a:latin typeface="Mulish" pitchFamily="2" charset="-52"/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445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3911" y="166199"/>
            <a:ext cx="10742481" cy="1329595"/>
          </a:xfrm>
        </p:spPr>
        <p:txBody>
          <a:bodyPr/>
          <a:lstStyle/>
          <a:p>
            <a:pPr algn="ctr"/>
            <a:r>
              <a:rPr lang="ru-RU" sz="4800" dirty="0" smtClean="0"/>
              <a:t>Курганская область – </a:t>
            </a:r>
            <a:br>
              <a:rPr lang="ru-RU" sz="4800" dirty="0" smtClean="0"/>
            </a:br>
            <a:r>
              <a:rPr lang="ru-RU" sz="4800" dirty="0" smtClean="0"/>
              <a:t>регион возможностей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/>
          <a:lstStyle/>
          <a:p>
            <a:r>
              <a:rPr lang="ru-RU" dirty="0"/>
              <a:t>Подзаголовок </a:t>
            </a:r>
            <a:r>
              <a:rPr lang="ru-RU" dirty="0" smtClean="0"/>
              <a:t>слайда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  <p:pic>
        <p:nvPicPr>
          <p:cNvPr id="19460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057" y="1770745"/>
            <a:ext cx="3708006" cy="2470300"/>
          </a:xfrm>
          <a:prstGeom prst="rect">
            <a:avLst/>
          </a:prstGeom>
          <a:noFill/>
        </p:spPr>
      </p:pic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945" y="4480592"/>
            <a:ext cx="3830130" cy="2154448"/>
          </a:xfrm>
          <a:prstGeom prst="rect">
            <a:avLst/>
          </a:prstGeom>
          <a:noFill/>
        </p:spPr>
      </p:pic>
      <p:pic>
        <p:nvPicPr>
          <p:cNvPr id="1026" name="Picture 2" descr="C:\Users\User\Desktop\77e356d96f6bbe0e9eed75b35a3336c5b490406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0999" y="1696507"/>
            <a:ext cx="3651310" cy="2487124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17239" y="4408096"/>
            <a:ext cx="3840453" cy="2160255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33158" y="1759788"/>
            <a:ext cx="3307336" cy="2191110"/>
          </a:xfrm>
          <a:prstGeom prst="rect">
            <a:avLst/>
          </a:prstGeom>
          <a:noFill/>
        </p:spPr>
      </p:pic>
      <p:pic>
        <p:nvPicPr>
          <p:cNvPr id="1032" name="Picture 8" descr="C:\Users\User\Desktop\gt6loo7mulhcmlrkhpxzhoomtnznpzedabfhtwsuhcjqmabjfva-t4qcwmjr7r0fpcuuk-l4na8r84nfu3kuoaq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9829" y="4304580"/>
            <a:ext cx="2251495" cy="225149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391509" y="5443268"/>
            <a:ext cx="168215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2E9C58"/>
                </a:solidFill>
                <a:latin typeface="Bahnschrift SemiBold" pitchFamily="34" charset="0"/>
              </a:rPr>
              <a:t>КУРГАН</a:t>
            </a:r>
            <a:endParaRPr lang="ru-RU" sz="1100" dirty="0">
              <a:solidFill>
                <a:srgbClr val="2E9C58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40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2013" y="152288"/>
            <a:ext cx="10742481" cy="1329595"/>
          </a:xfrm>
        </p:spPr>
        <p:txBody>
          <a:bodyPr/>
          <a:lstStyle/>
          <a:p>
            <a:pPr algn="ctr"/>
            <a:r>
              <a:rPr lang="ru-RU" sz="4800" dirty="0" smtClean="0"/>
              <a:t>Перечень востребованных профессий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 l="42933" t="13419" r="26442" b="10171"/>
          <a:stretch>
            <a:fillRect/>
          </a:stretch>
        </p:blipFill>
        <p:spPr bwMode="auto">
          <a:xfrm>
            <a:off x="289151" y="1512182"/>
            <a:ext cx="3713506" cy="505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print"/>
          <a:srcRect l="42012" t="18718" r="26402" b="9036"/>
          <a:stretch>
            <a:fillRect/>
          </a:stretch>
        </p:blipFill>
        <p:spPr bwMode="auto">
          <a:xfrm>
            <a:off x="4198202" y="1500995"/>
            <a:ext cx="3929084" cy="505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 cstate="print"/>
          <a:srcRect l="42493" t="19658" r="26353" b="20356"/>
          <a:stretch>
            <a:fillRect/>
          </a:stretch>
        </p:blipFill>
        <p:spPr bwMode="auto">
          <a:xfrm>
            <a:off x="8249931" y="1492369"/>
            <a:ext cx="3654522" cy="505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9101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1470" y="1016000"/>
            <a:ext cx="5724529" cy="1584000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Автомеханик </a:t>
            </a:r>
            <a:endParaRPr lang="ru-RU" sz="2000" b="1" dirty="0">
              <a:latin typeface="Mulish" pitchFamily="2" charset="-52"/>
            </a:endParaRPr>
          </a:p>
          <a:p>
            <a:pPr>
              <a:spcAft>
                <a:spcPts val="600"/>
              </a:spcAft>
            </a:pPr>
            <a:r>
              <a:rPr lang="ru-RU" dirty="0" smtClean="0">
                <a:latin typeface="Mulish" pitchFamily="2" charset="-52"/>
              </a:rPr>
              <a:t>1 место в России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Mulish" pitchFamily="2" charset="-52"/>
              </a:rPr>
              <a:t>1 место в Курганской области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71470" y="2733977"/>
            <a:ext cx="5724529" cy="1584000"/>
          </a:xfrm>
          <a:prstGeom prst="roundRect">
            <a:avLst>
              <a:gd name="adj" fmla="val 18746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Наладчик станков с ЧПУ</a:t>
            </a:r>
            <a:endParaRPr lang="ru-RU" sz="2000" b="1" dirty="0">
              <a:latin typeface="Mulish" pitchFamily="2" charset="-52"/>
            </a:endParaRPr>
          </a:p>
          <a:p>
            <a:pPr>
              <a:spcAft>
                <a:spcPts val="600"/>
              </a:spcAft>
            </a:pPr>
            <a:r>
              <a:rPr lang="ru-RU" dirty="0" smtClean="0">
                <a:latin typeface="Mulish" pitchFamily="2" charset="-52"/>
              </a:rPr>
              <a:t>5 место в России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Mulish" pitchFamily="2" charset="-52"/>
              </a:rPr>
              <a:t>2 место в Курганской области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71470" y="4451954"/>
            <a:ext cx="5724529" cy="1584000"/>
          </a:xfrm>
          <a:prstGeom prst="roundRect">
            <a:avLst>
              <a:gd name="adj" fmla="val 18746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Кондитер, повар</a:t>
            </a:r>
            <a:endParaRPr lang="ru-RU" sz="2000" b="1" dirty="0">
              <a:latin typeface="Mulish" pitchFamily="2" charset="-52"/>
            </a:endParaRPr>
          </a:p>
          <a:p>
            <a:pPr>
              <a:spcAft>
                <a:spcPts val="600"/>
              </a:spcAft>
            </a:pPr>
            <a:r>
              <a:rPr lang="ru-RU" dirty="0" smtClean="0">
                <a:latin typeface="Mulish" pitchFamily="2" charset="-52"/>
              </a:rPr>
              <a:t>7 место в России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Mulish" pitchFamily="2" charset="-52"/>
              </a:rPr>
              <a:t>3 место в Курганской области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Востребованные профессии Курганской области</a:t>
            </a:r>
            <a:endParaRPr lang="ru-RU" dirty="0"/>
          </a:p>
        </p:txBody>
      </p:sp>
      <p:pic>
        <p:nvPicPr>
          <p:cNvPr id="17410" name="Picture 2" descr="Эксплуатация транспортно-технологических машин и комплексов: КГУ в г. Кург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4921" y="769149"/>
            <a:ext cx="3189959" cy="2126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4" name="Picture 6" descr="Конструкторско-технологическое обеспечение машиностроительных производств: КГУ в г. Курга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9731" y="2562043"/>
            <a:ext cx="3427129" cy="2087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18278" y="103517"/>
            <a:ext cx="1229896" cy="1276709"/>
          </a:xfrm>
          <a:prstGeom prst="rect">
            <a:avLst/>
          </a:prstGeom>
          <a:noFill/>
        </p:spPr>
      </p:pic>
      <p:pic>
        <p:nvPicPr>
          <p:cNvPr id="17412" name="Picture 4" descr="Поварское и кондитерское дело: КТСи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8499" y="4357744"/>
            <a:ext cx="3204460" cy="2136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41773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3054287" y="1294563"/>
            <a:ext cx="2535630" cy="784403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Шадринский</a:t>
            </a:r>
            <a:r>
              <a:rPr lang="ru-RU" sz="1600" b="1" dirty="0" smtClean="0">
                <a:latin typeface="Mulish" pitchFamily="2" charset="-52"/>
              </a:rPr>
              <a:t> политехнический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2544752" cy="793031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Курганский государственный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206583" y="2985339"/>
            <a:ext cx="2562496" cy="775777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педагогический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5736566" y="1285334"/>
            <a:ext cx="2820838" cy="793631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Курганский технологический колледж им. Героя Советского Союза Н.Я. Анфиногенова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8980098" y="1259457"/>
            <a:ext cx="2743201" cy="77637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промышленный техникум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951" y="3180052"/>
            <a:ext cx="4109049" cy="3681361"/>
          </a:xfrm>
          <a:prstGeom prst="rect">
            <a:avLst/>
          </a:prstGeom>
        </p:spPr>
      </p:pic>
      <p:pic>
        <p:nvPicPr>
          <p:cNvPr id="41986" name="Picture 2" descr="https://avatars.mds.yandex.net/get-altay/236825/2a0000015dcb7baa80262f22ebaeea45e4c1/X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8216" y="2070338"/>
            <a:ext cx="750199" cy="750199"/>
          </a:xfrm>
          <a:prstGeom prst="rect">
            <a:avLst/>
          </a:prstGeom>
          <a:noFill/>
        </p:spPr>
      </p:pic>
      <p:pic>
        <p:nvPicPr>
          <p:cNvPr id="41988" name="Picture 4" descr="https://www.shpk45.ru/sites/all/themes/shpk/images/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4000" y="2145912"/>
            <a:ext cx="1704066" cy="649046"/>
          </a:xfrm>
          <a:prstGeom prst="rect">
            <a:avLst/>
          </a:prstGeom>
          <a:noFill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10" cstate="print"/>
          <a:srcRect l="3462" t="9231" r="64855" b="84572"/>
          <a:stretch>
            <a:fillRect/>
          </a:stretch>
        </p:blipFill>
        <p:spPr bwMode="auto">
          <a:xfrm>
            <a:off x="5952227" y="2157435"/>
            <a:ext cx="2493033" cy="32682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1991" name="Picture 7" descr="КУРГАНСКИЙ ПЕДАГОГИЧЕСКИЙ КОЛЛЕДЖ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5084" y="3739551"/>
            <a:ext cx="879595" cy="879595"/>
          </a:xfrm>
          <a:prstGeom prst="rect">
            <a:avLst/>
          </a:prstGeom>
          <a:noFill/>
        </p:spPr>
      </p:pic>
      <p:pic>
        <p:nvPicPr>
          <p:cNvPr id="41993" name="Picture 9" descr="http://kpt-kurgan.ru/wp-content/themes/elarea/images/index/logo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455242" y="2204244"/>
            <a:ext cx="2074159" cy="590714"/>
          </a:xfrm>
          <a:prstGeom prst="rect">
            <a:avLst/>
          </a:prstGeom>
          <a:noFill/>
        </p:spPr>
      </p:pic>
      <p:sp>
        <p:nvSpPr>
          <p:cNvPr id="22" name="Скругленный прямоугольник 21">
            <a:hlinkClick r:id="rId13"/>
          </p:cNvPr>
          <p:cNvSpPr/>
          <p:nvPr/>
        </p:nvSpPr>
        <p:spPr>
          <a:xfrm>
            <a:off x="126561" y="4837142"/>
            <a:ext cx="2633892" cy="890797"/>
          </a:xfrm>
          <a:prstGeom prst="roundRect">
            <a:avLst>
              <a:gd name="adj" fmla="val 2974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latin typeface="Mulish" pitchFamily="2" charset="-52"/>
              </a:rPr>
              <a:t>Шумихинский аграрно-строительный колледж</a:t>
            </a:r>
            <a:endParaRPr lang="ru-RU" sz="1500" b="1" dirty="0">
              <a:latin typeface="Mulish" pitchFamily="2" charset="-52"/>
            </a:endParaRPr>
          </a:p>
        </p:txBody>
      </p:sp>
      <p:pic>
        <p:nvPicPr>
          <p:cNvPr id="41994" name="Picture 10"/>
          <p:cNvPicPr>
            <a:picLocks noChangeAspect="1" noChangeArrowheads="1"/>
          </p:cNvPicPr>
          <p:nvPr/>
        </p:nvPicPr>
        <p:blipFill>
          <a:blip r:embed="rId14" cstate="print"/>
          <a:srcRect l="45577" t="7094" r="46715" b="80476"/>
          <a:stretch>
            <a:fillRect/>
          </a:stretch>
        </p:blipFill>
        <p:spPr bwMode="auto">
          <a:xfrm>
            <a:off x="978654" y="5891841"/>
            <a:ext cx="865425" cy="78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кругленный прямоугольник 24">
            <a:hlinkClick r:id="rId15"/>
          </p:cNvPr>
          <p:cNvSpPr/>
          <p:nvPr/>
        </p:nvSpPr>
        <p:spPr>
          <a:xfrm>
            <a:off x="3128062" y="2965211"/>
            <a:ext cx="2562496" cy="775777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техникум сервиса и технологий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1997" name="Picture 13" descr="https://ktsit.org.ru/img_new/head.jpg"/>
          <p:cNvPicPr>
            <a:picLocks noChangeAspect="1" noChangeArrowheads="1"/>
          </p:cNvPicPr>
          <p:nvPr/>
        </p:nvPicPr>
        <p:blipFill>
          <a:blip r:embed="rId16" cstate="print"/>
          <a:srcRect r="69875"/>
          <a:stretch>
            <a:fillRect/>
          </a:stretch>
        </p:blipFill>
        <p:spPr bwMode="auto">
          <a:xfrm>
            <a:off x="3649273" y="3766868"/>
            <a:ext cx="1621467" cy="906065"/>
          </a:xfrm>
          <a:prstGeom prst="rect">
            <a:avLst/>
          </a:prstGeom>
          <a:noFill/>
        </p:spPr>
      </p:pic>
      <p:sp>
        <p:nvSpPr>
          <p:cNvPr id="27" name="Скругленный прямоугольник 26">
            <a:hlinkClick r:id="rId17"/>
          </p:cNvPr>
          <p:cNvSpPr/>
          <p:nvPr/>
        </p:nvSpPr>
        <p:spPr>
          <a:xfrm>
            <a:off x="5954650" y="2962335"/>
            <a:ext cx="2562496" cy="775777"/>
          </a:xfrm>
          <a:prstGeom prst="roundRect">
            <a:avLst>
              <a:gd name="adj" fmla="val 2974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техникум строительных технологий и городского хозяйства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1999" name="Picture 15" descr="КТСТГХ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582255" y="3951677"/>
            <a:ext cx="1295400" cy="685800"/>
          </a:xfrm>
          <a:prstGeom prst="rect">
            <a:avLst/>
          </a:prstGeom>
          <a:noFill/>
        </p:spPr>
      </p:pic>
      <p:sp>
        <p:nvSpPr>
          <p:cNvPr id="29" name="Скругленный прямоугольник 28">
            <a:hlinkClick r:id="rId19"/>
          </p:cNvPr>
          <p:cNvSpPr/>
          <p:nvPr/>
        </p:nvSpPr>
        <p:spPr>
          <a:xfrm>
            <a:off x="3130936" y="4874523"/>
            <a:ext cx="2597003" cy="905175"/>
          </a:xfrm>
          <a:prstGeom prst="roundRect">
            <a:avLst>
              <a:gd name="adj" fmla="val 2974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Мишкинский</a:t>
            </a:r>
            <a:r>
              <a:rPr lang="ru-RU" sz="1600" dirty="0" smtClean="0"/>
              <a:t> профессионально-педагогический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2000" name="Picture 16"/>
          <p:cNvPicPr>
            <a:picLocks noChangeAspect="1" noChangeArrowheads="1"/>
          </p:cNvPicPr>
          <p:nvPr/>
        </p:nvPicPr>
        <p:blipFill>
          <a:blip r:embed="rId20" cstate="print"/>
          <a:srcRect l="73935" t="7094" r="21786" b="88632"/>
          <a:stretch>
            <a:fillRect/>
          </a:stretch>
        </p:blipFill>
        <p:spPr bwMode="auto">
          <a:xfrm>
            <a:off x="4049936" y="5961184"/>
            <a:ext cx="782516" cy="43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Скругленный прямоугольник 31">
            <a:hlinkClick r:id="rId21"/>
          </p:cNvPr>
          <p:cNvSpPr/>
          <p:nvPr/>
        </p:nvSpPr>
        <p:spPr>
          <a:xfrm>
            <a:off x="5828375" y="4884924"/>
            <a:ext cx="2634689" cy="912762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Катайский</a:t>
            </a:r>
            <a:r>
              <a:rPr lang="ru-RU" sz="1600" dirty="0" smtClean="0"/>
              <a:t> </a:t>
            </a:r>
            <a:r>
              <a:rPr lang="ru-RU" sz="1600" dirty="0" smtClean="0"/>
              <a:t>профессионально-педагогический колледж 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2002" name="Picture 18" descr="http://xn--j1akam.xn--p1ai/shapka_sajta1.png"/>
          <p:cNvPicPr>
            <a:picLocks noChangeAspect="1" noChangeArrowheads="1"/>
          </p:cNvPicPr>
          <p:nvPr/>
        </p:nvPicPr>
        <p:blipFill>
          <a:blip r:embed="rId22" cstate="print"/>
          <a:srcRect l="9435" t="8782" r="83986" b="17311"/>
          <a:stretch>
            <a:fillRect/>
          </a:stretch>
        </p:blipFill>
        <p:spPr bwMode="auto">
          <a:xfrm>
            <a:off x="6864096" y="5790344"/>
            <a:ext cx="823325" cy="900522"/>
          </a:xfrm>
          <a:prstGeom prst="rect">
            <a:avLst/>
          </a:prstGeom>
          <a:noFill/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3398808" y="1303189"/>
            <a:ext cx="2725946" cy="749898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Варгашинский</a:t>
            </a:r>
            <a:r>
              <a:rPr lang="ru-RU" sz="1600" b="1" dirty="0" smtClean="0">
                <a:latin typeface="Mulish" pitchFamily="2" charset="-52"/>
              </a:rPr>
              <a:t> образовательный центр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329066"/>
            <a:ext cx="2648269" cy="749899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Березовский агропромышленный техникум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318727" y="2424624"/>
            <a:ext cx="2519364" cy="939678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Лебяжьевский</a:t>
            </a:r>
            <a:r>
              <a:rPr lang="ru-RU" sz="1600" dirty="0" smtClean="0"/>
              <a:t> агропромышленный техникум (казачий кадетский корпус)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6564702" y="2467153"/>
            <a:ext cx="2501660" cy="897149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Кособродский</a:t>
            </a:r>
            <a:r>
              <a:rPr lang="ru-RU" dirty="0" smtClean="0"/>
              <a:t> профессиональный техникум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3329791" y="2398141"/>
            <a:ext cx="2786332" cy="97478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Альменевский</a:t>
            </a:r>
            <a:r>
              <a:rPr lang="ru-RU" sz="1600" dirty="0" smtClean="0"/>
              <a:t> аграрно-технологический техникум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129" y="3637468"/>
            <a:ext cx="3728871" cy="3220532"/>
          </a:xfrm>
          <a:prstGeom prst="rect">
            <a:avLst/>
          </a:prstGeom>
        </p:spPr>
      </p:pic>
      <p:sp>
        <p:nvSpPr>
          <p:cNvPr id="16" name="Скругленный прямоугольник 15">
            <a:hlinkClick r:id="rId8"/>
          </p:cNvPr>
          <p:cNvSpPr/>
          <p:nvPr/>
        </p:nvSpPr>
        <p:spPr>
          <a:xfrm>
            <a:off x="272720" y="4968815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Зауральский колледж физической культуры и здоровья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8" name="Скругленный прямоугольник 17">
            <a:hlinkClick r:id="rId9"/>
          </p:cNvPr>
          <p:cNvSpPr/>
          <p:nvPr/>
        </p:nvSpPr>
        <p:spPr>
          <a:xfrm>
            <a:off x="6483738" y="1300312"/>
            <a:ext cx="2562496" cy="813160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Курганское училище (колледж) олимпийского резерва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9" name="Скругленный прямоугольник 18">
            <a:hlinkClick r:id="rId10"/>
          </p:cNvPr>
          <p:cNvSpPr/>
          <p:nvPr/>
        </p:nvSpPr>
        <p:spPr>
          <a:xfrm>
            <a:off x="330226" y="3704206"/>
            <a:ext cx="2594127" cy="1005816"/>
          </a:xfrm>
          <a:prstGeom prst="roundRect">
            <a:avLst>
              <a:gd name="adj" fmla="val 2974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Петуховский</a:t>
            </a:r>
            <a:r>
              <a:rPr lang="ru-RU" sz="1600" dirty="0" smtClean="0"/>
              <a:t> техникум механизации и электрификации сельского хозяйства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0" name="Скругленный прямоугольник 19">
            <a:hlinkClick r:id="rId11"/>
          </p:cNvPr>
          <p:cNvSpPr/>
          <p:nvPr/>
        </p:nvSpPr>
        <p:spPr>
          <a:xfrm>
            <a:off x="9247517" y="1268083"/>
            <a:ext cx="2743201" cy="871268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базовый медицинский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  <p:sp>
        <p:nvSpPr>
          <p:cNvPr id="23" name="Скругленный прямоугольник 22">
            <a:hlinkClick r:id="rId12"/>
          </p:cNvPr>
          <p:cNvSpPr/>
          <p:nvPr/>
        </p:nvSpPr>
        <p:spPr>
          <a:xfrm>
            <a:off x="3461618" y="3715109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областной музыкальный колледж им. Д.Д. Шостаковича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4" name="Скругленный прямоугольник 23">
            <a:hlinkClick r:id="rId13"/>
          </p:cNvPr>
          <p:cNvSpPr/>
          <p:nvPr/>
        </p:nvSpPr>
        <p:spPr>
          <a:xfrm>
            <a:off x="3470244" y="5017704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областной колледж культуры</a:t>
            </a:r>
            <a:endParaRPr lang="ru-RU" sz="1600" b="1" dirty="0">
              <a:latin typeface="Mulish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4089457" y="1294563"/>
            <a:ext cx="3933108" cy="1000064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Университетский колледж ШГПУ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3536790" cy="1025943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Лесниковский</a:t>
            </a:r>
            <a:r>
              <a:rPr lang="ru-RU" sz="1600" b="1" dirty="0" smtClean="0">
                <a:latin typeface="Mulish" pitchFamily="2" charset="-52"/>
              </a:rPr>
              <a:t> филиал КГУ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4"/>
          </p:cNvPr>
          <p:cNvSpPr/>
          <p:nvPr/>
        </p:nvSpPr>
        <p:spPr>
          <a:xfrm>
            <a:off x="8358996" y="1250830"/>
            <a:ext cx="3657600" cy="1052422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Курганский институт железнодорожного транспорта – филиал </a:t>
            </a:r>
            <a:r>
              <a:rPr lang="ru-RU" dirty="0" err="1" smtClean="0"/>
              <a:t>УрГУ</a:t>
            </a:r>
            <a:r>
              <a:rPr lang="ru-RU" sz="1600" dirty="0" err="1" smtClean="0"/>
              <a:t>ПС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5" cstate="print"/>
          <a:srcRect l="7348" t="9744" r="84268" b="79061"/>
          <a:stretch>
            <a:fillRect/>
          </a:stretch>
        </p:blipFill>
        <p:spPr bwMode="auto">
          <a:xfrm>
            <a:off x="5048774" y="2350699"/>
            <a:ext cx="1697083" cy="115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 cstate="print"/>
          <a:srcRect l="7973" t="13722" r="74303" b="73029"/>
          <a:stretch>
            <a:fillRect/>
          </a:stretch>
        </p:blipFill>
        <p:spPr bwMode="auto">
          <a:xfrm>
            <a:off x="928944" y="2389518"/>
            <a:ext cx="1917773" cy="8063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7" cstate="print"/>
          <a:srcRect l="19079" t="18120" r="68902" b="67179"/>
          <a:stretch>
            <a:fillRect/>
          </a:stretch>
        </p:blipFill>
        <p:spPr bwMode="auto">
          <a:xfrm>
            <a:off x="9299776" y="2359988"/>
            <a:ext cx="1810834" cy="124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8" cstate="print"/>
          <a:srcRect l="7108" t="32051" r="53613" b="54445"/>
          <a:stretch>
            <a:fillRect/>
          </a:stretch>
        </p:blipFill>
        <p:spPr bwMode="auto">
          <a:xfrm>
            <a:off x="69008" y="3261610"/>
            <a:ext cx="4252823" cy="82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951" y="3438854"/>
            <a:ext cx="4109049" cy="3681361"/>
          </a:xfrm>
          <a:prstGeom prst="rect">
            <a:avLst/>
          </a:prstGeom>
        </p:spPr>
      </p:pic>
      <p:sp>
        <p:nvSpPr>
          <p:cNvPr id="18" name="Скругленный прямоугольник 17">
            <a:hlinkClick r:id="rId10"/>
          </p:cNvPr>
          <p:cNvSpPr/>
          <p:nvPr/>
        </p:nvSpPr>
        <p:spPr>
          <a:xfrm>
            <a:off x="617775" y="4244196"/>
            <a:ext cx="3238232" cy="1293962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Шадринский</a:t>
            </a:r>
            <a:r>
              <a:rPr lang="ru-RU" sz="1600" dirty="0" smtClean="0"/>
              <a:t> финансово-экономический колледж – филиал </a:t>
            </a:r>
            <a:r>
              <a:rPr lang="ru-RU" sz="1600" dirty="0" err="1" smtClean="0"/>
              <a:t>Финуниверситета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1" cstate="print"/>
          <a:srcRect l="14487" t="14701" r="73061" b="76154"/>
          <a:stretch>
            <a:fillRect/>
          </a:stretch>
        </p:blipFill>
        <p:spPr bwMode="auto">
          <a:xfrm>
            <a:off x="1525215" y="5743606"/>
            <a:ext cx="1485405" cy="61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Скругленный прямоугольник 19">
            <a:hlinkClick r:id="rId12"/>
          </p:cNvPr>
          <p:cNvSpPr/>
          <p:nvPr/>
        </p:nvSpPr>
        <p:spPr>
          <a:xfrm>
            <a:off x="4473783" y="4302305"/>
            <a:ext cx="2729274" cy="1054699"/>
          </a:xfrm>
          <a:prstGeom prst="roundRect">
            <a:avLst>
              <a:gd name="adj" fmla="val 2974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Куртамышский</a:t>
            </a:r>
            <a:r>
              <a:rPr lang="ru-RU" sz="1600" dirty="0" smtClean="0"/>
              <a:t> сельскохозяйственный техникум  - филиал  КГУ</a:t>
            </a:r>
            <a:endParaRPr lang="ru-RU" sz="1600" b="1" dirty="0">
              <a:latin typeface="Mulish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221" y="356499"/>
            <a:ext cx="11172825" cy="387798"/>
          </a:xfrm>
        </p:spPr>
        <p:txBody>
          <a:bodyPr/>
          <a:lstStyle/>
          <a:p>
            <a:r>
              <a:rPr lang="ru-RU" dirty="0" smtClean="0"/>
              <a:t>Профильное обучение в школах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2074" y="998747"/>
            <a:ext cx="4486969" cy="1075428"/>
          </a:xfrm>
          <a:prstGeom prst="roundRect">
            <a:avLst>
              <a:gd name="adj" fmla="val 18746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000" b="1" dirty="0" smtClean="0"/>
              <a:t>Некоторые профили: </a:t>
            </a:r>
            <a:endParaRPr lang="ru-RU" sz="15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82998" y="1004983"/>
            <a:ext cx="4494882" cy="1075428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000" b="1" dirty="0" smtClean="0"/>
              <a:t>Преимущества</a:t>
            </a:r>
            <a:r>
              <a:rPr lang="ru-RU" sz="2000" b="1" dirty="0" smtClean="0">
                <a:latin typeface="Mulish" pitchFamily="2" charset="-52"/>
              </a:rPr>
              <a:t>: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9867" y="2221318"/>
            <a:ext cx="4586119" cy="3834425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300" b="1" i="1" dirty="0" smtClean="0">
                <a:solidFill>
                  <a:schemeClr val="tx1"/>
                </a:solidFill>
              </a:rPr>
              <a:t>Химико-биологический</a:t>
            </a:r>
            <a:r>
              <a:rPr lang="ru-RU" sz="1300" i="1" dirty="0" smtClean="0">
                <a:solidFill>
                  <a:schemeClr val="tx1"/>
                </a:solidFill>
              </a:rPr>
              <a:t>. Углублённое изучение химии, биологии. Этот профиль подходит для тех, кто планирует поступать в медицинские вузы, на факультеты естественных наук.</a:t>
            </a:r>
          </a:p>
          <a:p>
            <a:r>
              <a:rPr lang="ru-RU" sz="1300" b="1" i="1" dirty="0" smtClean="0">
                <a:solidFill>
                  <a:schemeClr val="tx1"/>
                </a:solidFill>
              </a:rPr>
              <a:t>Социально-гуманитарный</a:t>
            </a:r>
            <a:r>
              <a:rPr lang="ru-RU" sz="1300" i="1" dirty="0" smtClean="0">
                <a:solidFill>
                  <a:schemeClr val="tx1"/>
                </a:solidFill>
              </a:rPr>
              <a:t>. Углублённое изучение экономики, обществознания, истории, русского и литературы. Этот профиль подходит для тех, кто интересуется экономикой, финансами, юриспруденцией, управлением.</a:t>
            </a:r>
          </a:p>
          <a:p>
            <a:r>
              <a:rPr lang="ru-RU" sz="1300" b="1" i="1" dirty="0" smtClean="0">
                <a:solidFill>
                  <a:schemeClr val="tx1"/>
                </a:solidFill>
              </a:rPr>
              <a:t>Информационно-технологический</a:t>
            </a:r>
            <a:r>
              <a:rPr lang="ru-RU" sz="1300" i="1" dirty="0" smtClean="0">
                <a:solidFill>
                  <a:schemeClr val="tx1"/>
                </a:solidFill>
              </a:rPr>
              <a:t>. Углублённое изучение математики и информатики. Этот профиль подходит для тех, кто увлекается программированием, компьютерными технологиями, инженерией.</a:t>
            </a:r>
          </a:p>
          <a:p>
            <a:r>
              <a:rPr lang="ru-RU" sz="1300" b="1" i="1" dirty="0" smtClean="0">
                <a:solidFill>
                  <a:schemeClr val="tx1"/>
                </a:solidFill>
              </a:rPr>
              <a:t>Физико-математический</a:t>
            </a:r>
            <a:r>
              <a:rPr lang="ru-RU" sz="1300" i="1" dirty="0" smtClean="0">
                <a:solidFill>
                  <a:schemeClr val="tx1"/>
                </a:solidFill>
              </a:rPr>
              <a:t>. Подойдёт для тех, кто любит физику и математику, а также для тех, кто собирается связать свою жизнь с техническими специальностями.</a:t>
            </a:r>
            <a:endParaRPr lang="ru-RU" sz="1300" i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44217" y="2226099"/>
            <a:ext cx="4417763" cy="3864150"/>
          </a:xfrm>
          <a:prstGeom prst="roundRect">
            <a:avLst>
              <a:gd name="adj" fmla="val 10108"/>
            </a:avLst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ru-RU" sz="1300" dirty="0" smtClean="0">
                <a:solidFill>
                  <a:schemeClr val="tx1"/>
                </a:solidFill>
              </a:rPr>
              <a:t>-Углублённое изучение предметов в области, важной для будущей профессии или поступления в вуз. Например, будущий врач сможет углублённо изучать биологию и химию, а будущий инженер — математику и физику.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-Развитие профессиональных навыков. Благодаря углублённой программе ребёнок сможет не просто учить предмет по учебнику, а по-настоящему в него погрузиться — читать, анализировать, участвовать в конкурсах, решать задачи повышенной сложности.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-Подготовка к олимпиадам и конкурсам. Профильные классы помогают основательно подготовиться к ЕГЭ, олимпиадам и вступительным испытаниям.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-Получение дополнительных баллов на ЕГЭ. У детей, обучающихся в профильных классах, результат ЕГЭ в среднем на 3–4 балла выше, чем у тех, кто учится в обычных.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024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5" name="Picture 5" descr="C:\Users\User\Desktop\young-histopathologist-student-works-microscope-transmissioon-light-55621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5297" y="2605177"/>
            <a:ext cx="1946733" cy="30364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957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«Билет в будущее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BE64"/>
      </a:accent1>
      <a:accent2>
        <a:srgbClr val="4285F4"/>
      </a:accent2>
      <a:accent3>
        <a:srgbClr val="9477E6"/>
      </a:accent3>
      <a:accent4>
        <a:srgbClr val="00BBD6"/>
      </a:accent4>
      <a:accent5>
        <a:srgbClr val="F5675A"/>
      </a:accent5>
      <a:accent6>
        <a:srgbClr val="F1F5F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561</Words>
  <Application>Microsoft Office PowerPoint</Application>
  <PresentationFormat>Произвольный</PresentationFormat>
  <Paragraphs>87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Mulish</vt:lpstr>
      <vt:lpstr>Calibri</vt:lpstr>
      <vt:lpstr>Bahnschrift SemiBold</vt:lpstr>
      <vt:lpstr>PT Serif</vt:lpstr>
      <vt:lpstr>Тема Office</vt:lpstr>
      <vt:lpstr>Занятия  «Зауралье – мои горизонты»</vt:lpstr>
      <vt:lpstr>Тема 7. Востребованные профессии в Курганской области. Возможности образования и стратегии поступления</vt:lpstr>
      <vt:lpstr>Курганская область –  регион возможностей</vt:lpstr>
      <vt:lpstr>Слайд 4</vt:lpstr>
      <vt:lpstr>Востребованные профессии Курганской области</vt:lpstr>
      <vt:lpstr>Образовательные организации Курганской области, реализующие программы среднего профессионального образования</vt:lpstr>
      <vt:lpstr>Образовательные организации Курганской области, реализующие программы среднего профессионального образования</vt:lpstr>
      <vt:lpstr>Образовательные организации Курганской области, реализующие программы среднего профессионального образования</vt:lpstr>
      <vt:lpstr>Профильное обучение в школах</vt:lpstr>
      <vt:lpstr>Слайд 10</vt:lpstr>
      <vt:lpstr>Слайд 11</vt:lpstr>
      <vt:lpstr>Слайд 12</vt:lpstr>
      <vt:lpstr>Успешные люди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2025-09-09T12:47:31Z</dcterms:created>
  <dcterms:modified xsi:type="dcterms:W3CDTF">2026-09-07T09:48:14Z</dcterms:modified>
</cp:coreProperties>
</file>