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8" r:id="rId3"/>
    <p:sldId id="282" r:id="rId4"/>
    <p:sldId id="257" r:id="rId5"/>
    <p:sldId id="289" r:id="rId6"/>
    <p:sldId id="274" r:id="rId7"/>
    <p:sldId id="279" r:id="rId8"/>
    <p:sldId id="290" r:id="rId9"/>
    <p:sldId id="291" r:id="rId10"/>
    <p:sldId id="292" r:id="rId11"/>
    <p:sldId id="275" r:id="rId12"/>
    <p:sldId id="293" r:id="rId13"/>
    <p:sldId id="278" r:id="rId14"/>
    <p:sldId id="294" r:id="rId15"/>
    <p:sldId id="295" r:id="rId16"/>
    <p:sldId id="296" r:id="rId17"/>
    <p:sldId id="298" r:id="rId18"/>
  </p:sldIdLst>
  <p:sldSz cx="12192000" cy="6858000"/>
  <p:notesSz cx="6858000" cy="9144000"/>
  <p:embeddedFontLst>
    <p:embeddedFont>
      <p:font typeface="Mulish" charset="-52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Lora" charset="-52"/>
      <p:regular r:id="rId29"/>
      <p:bold r:id="rId30"/>
      <p:italic r:id="rId31"/>
      <p:boldItalic r:id="rId32"/>
    </p:embeddedFont>
    <p:embeddedFont>
      <p:font typeface="Calibri Light" pitchFamily="34" charset="0"/>
      <p:regular r:id="rId33"/>
      <p:italic r:id="rId34"/>
    </p:embeddedFont>
    <p:embeddedFont>
      <p:font typeface="Barlow Bold" charset="0"/>
      <p:bold r:id="rId35"/>
    </p:embeddedFont>
    <p:embeddedFont>
      <p:font typeface="PT Serif" charset="-52"/>
      <p:regular r:id="rId36"/>
      <p:bold r:id="rId37"/>
      <p:italic r:id="rId38"/>
      <p:boldItalic r:id="rId3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9C58"/>
    <a:srgbClr val="9477E6"/>
    <a:srgbClr val="CFEDF5"/>
    <a:srgbClr val="4FBCDA"/>
    <a:srgbClr val="E3EDFE"/>
    <a:srgbClr val="6E51C0"/>
    <a:srgbClr val="4285F4"/>
    <a:srgbClr val="E0F5E8"/>
    <a:srgbClr val="D9F5F9"/>
    <a:srgbClr val="FDE0D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614" autoAdjust="0"/>
  </p:normalViewPr>
  <p:slideViewPr>
    <p:cSldViewPr snapToGrid="0" showGuides="1">
      <p:cViewPr varScale="1">
        <p:scale>
          <a:sx n="109" d="100"/>
          <a:sy n="109" d="100"/>
        </p:scale>
        <p:origin x="-816" y="-84"/>
      </p:cViewPr>
      <p:guideLst>
        <p:guide orient="horz" pos="1888"/>
        <p:guide orient="horz" pos="277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52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7DA51-5D02-4436-B052-5F42A892B5C2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73B09-9CFF-4D78-A465-099E209F3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450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9B4BF-D507-4C5B-AB4A-47216D488B16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CC600-9BA1-4118-A031-092903716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560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CC600-9BA1-4118-A031-0929037162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771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>
          <a:xfrm>
            <a:off x="0" y="-4803"/>
            <a:ext cx="12192000" cy="6867607"/>
            <a:chOff x="1798015" y="-4803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2900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38779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474" y="1044575"/>
            <a:ext cx="11449051" cy="4351338"/>
          </a:xfr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00" b="1"/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626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10386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721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2949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028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6087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7144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734997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718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961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16245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851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 pitchFamily="2" charset="-52"/>
                <a:ea typeface="PT Serif" panose="020A0603040505020204" pitchFamily="18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2540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-4803"/>
            <a:ext cx="12192000" cy="6867607"/>
            <a:chOff x="0" y="-2401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70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 pitchFamily="2" charset="-52"/>
              </a:defRPr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2439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Mulish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ulish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ulish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ulish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64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28.pn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11" Type="http://schemas.openxmlformats.org/officeDocument/2006/relationships/image" Target="../media/image27.png"/><Relationship Id="rId5" Type="http://schemas.openxmlformats.org/officeDocument/2006/relationships/image" Target="../media/image33.svg"/><Relationship Id="rId10" Type="http://schemas.openxmlformats.org/officeDocument/2006/relationships/image" Target="../media/image26.jpeg"/><Relationship Id="rId4" Type="http://schemas.openxmlformats.org/officeDocument/2006/relationships/image" Target="../media/image32.sv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21531" y="3613666"/>
            <a:ext cx="6748936" cy="2492990"/>
          </a:xfrm>
        </p:spPr>
        <p:txBody>
          <a:bodyPr/>
          <a:lstStyle/>
          <a:p>
            <a:pPr algn="ctr"/>
            <a:r>
              <a:rPr lang="ru-RU" dirty="0"/>
              <a:t>Занятия </a:t>
            </a:r>
            <a:br>
              <a:rPr lang="ru-RU" dirty="0"/>
            </a:br>
            <a:r>
              <a:rPr lang="ru-RU" dirty="0"/>
              <a:t>«Зауралье – мои горизонты»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3DE5E36-07EE-D4BC-6D4B-3563B778CBD1}"/>
              </a:ext>
            </a:extLst>
          </p:cNvPr>
          <p:cNvSpPr/>
          <p:nvPr/>
        </p:nvSpPr>
        <p:spPr>
          <a:xfrm>
            <a:off x="3890459" y="3244334"/>
            <a:ext cx="4411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Цикл занятий «Зауралье – мои горизонты»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69FB377-1D09-4C39-5FC1-D85A6D51ADE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53192" y="221360"/>
            <a:ext cx="1231499" cy="12741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F09507D-D9BA-BE91-B1EF-8FC411DB156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52217" y="325001"/>
            <a:ext cx="2475191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531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3911" y="166199"/>
            <a:ext cx="10742481" cy="1329595"/>
          </a:xfrm>
        </p:spPr>
        <p:txBody>
          <a:bodyPr/>
          <a:lstStyle/>
          <a:p>
            <a:pPr algn="ctr"/>
            <a:r>
              <a:rPr lang="ru-RU" sz="4800" dirty="0"/>
              <a:t>Курганская область – </a:t>
            </a:r>
            <a:br>
              <a:rPr lang="ru-RU" sz="4800" dirty="0"/>
            </a:br>
            <a:r>
              <a:rPr lang="ru-RU" sz="4800" dirty="0"/>
              <a:t>регион возможностей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/>
          <a:lstStyle/>
          <a:p>
            <a:r>
              <a:rPr lang="ru-RU" dirty="0"/>
              <a:t>Подзаголовок слайда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2399" y="103517"/>
            <a:ext cx="1229896" cy="1276709"/>
          </a:xfrm>
          <a:prstGeom prst="rect">
            <a:avLst/>
          </a:prstGeom>
          <a:noFill/>
        </p:spPr>
      </p:pic>
      <p:pic>
        <p:nvPicPr>
          <p:cNvPr id="1946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057" y="1770745"/>
            <a:ext cx="3708006" cy="2470300"/>
          </a:xfrm>
          <a:prstGeom prst="rect">
            <a:avLst/>
          </a:prstGeom>
          <a:noFill/>
        </p:spPr>
      </p:pic>
      <p:pic>
        <p:nvPicPr>
          <p:cNvPr id="19458" name="Picture 2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945" y="4480592"/>
            <a:ext cx="3830130" cy="2154448"/>
          </a:xfrm>
          <a:prstGeom prst="rect">
            <a:avLst/>
          </a:prstGeom>
          <a:noFill/>
        </p:spPr>
      </p:pic>
      <p:pic>
        <p:nvPicPr>
          <p:cNvPr id="1026" name="Picture 2" descr="C:\Users\User\Desktop\77e356d96f6bbe0e9eed75b35a3336c5b490406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40999" y="1696507"/>
            <a:ext cx="3651310" cy="2487124"/>
          </a:xfrm>
          <a:prstGeom prst="rect">
            <a:avLst/>
          </a:prstGeom>
          <a:noFill/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17239" y="4408096"/>
            <a:ext cx="3840453" cy="2160255"/>
          </a:xfrm>
          <a:prstGeom prst="rect">
            <a:avLst/>
          </a:prstGeom>
          <a:noFill/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33158" y="1759788"/>
            <a:ext cx="3307336" cy="2191110"/>
          </a:xfrm>
          <a:prstGeom prst="rect">
            <a:avLst/>
          </a:prstGeom>
          <a:noFill/>
        </p:spPr>
      </p:pic>
      <p:pic>
        <p:nvPicPr>
          <p:cNvPr id="1032" name="Picture 8" descr="C:\Users\User\Desktop\gt6loo7mulhcmlrkhpxzhoomtnznpzedabfhtwsuhcjqmabjfva-t4qcwmjr7r0fpcuuk-l4na8r84nfu3kuoaq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17909" y="4306345"/>
            <a:ext cx="2251495" cy="22514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87476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65" y="2724388"/>
            <a:ext cx="11474957" cy="2991588"/>
          </a:xfrm>
        </p:spPr>
        <p:txBody>
          <a:bodyPr/>
          <a:lstStyle/>
          <a:p>
            <a:r>
              <a:rPr lang="ru-RU" sz="5400" dirty="0"/>
              <a:t>Тема 9. Технологии в Курганской области: инженерия и беспилотные системы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ED6EE58-827D-3347-9563-E879FCA62CD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89026" y="162530"/>
            <a:ext cx="1231499" cy="12741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3229FF8-8ADA-8FDB-096C-9A6DE3C44C8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5285" y="369812"/>
            <a:ext cx="2475191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453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33356" y="1808000"/>
            <a:ext cx="5724529" cy="1584000"/>
          </a:xfrm>
          <a:prstGeom prst="roundRect">
            <a:avLst>
              <a:gd name="adj" fmla="val 18746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ru-RU" sz="2000" b="1" dirty="0">
                <a:latin typeface="Mulish" pitchFamily="2" charset="-52"/>
              </a:rPr>
              <a:t>Беспилотники в Зауралье</a:t>
            </a:r>
          </a:p>
          <a:p>
            <a:pPr>
              <a:spcAft>
                <a:spcPts val="600"/>
              </a:spcAft>
            </a:pPr>
            <a:endParaRPr lang="ru-RU" sz="2000" b="1" dirty="0">
              <a:latin typeface="Mulish" pitchFamily="2" charset="-52"/>
            </a:endParaRPr>
          </a:p>
          <a:p>
            <a:pPr>
              <a:spcAft>
                <a:spcPts val="600"/>
              </a:spcAft>
            </a:pPr>
            <a:endParaRPr lang="ru-RU" sz="2000" b="1" dirty="0">
              <a:latin typeface="Mulish" pitchFamily="2" charset="-52"/>
            </a:endParaRPr>
          </a:p>
          <a:p>
            <a:pPr>
              <a:spcAft>
                <a:spcPts val="600"/>
              </a:spcAft>
            </a:pPr>
            <a:endParaRPr lang="ru-RU" sz="2000" b="1" dirty="0">
              <a:latin typeface="Mulish" pitchFamily="2" charset="-52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33357" y="4099789"/>
            <a:ext cx="5724529" cy="1584000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endParaRPr lang="ru-RU" sz="1600" b="1" dirty="0">
              <a:latin typeface="Mulish" pitchFamily="2" charset="-52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281832" y="1845000"/>
            <a:ext cx="5724529" cy="1584000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4000"/>
              </a:lnSpc>
            </a:pPr>
            <a:endParaRPr lang="en-US" sz="1600" b="1" dirty="0">
              <a:solidFill>
                <a:schemeClr val="bg1"/>
              </a:solidFill>
              <a:latin typeface="Mulish" panose="020B0604020202020204" charset="-52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1474" y="620765"/>
            <a:ext cx="11172825" cy="387798"/>
          </a:xfrm>
        </p:spPr>
        <p:txBody>
          <a:bodyPr/>
          <a:lstStyle/>
          <a:p>
            <a:r>
              <a:rPr lang="ru-RU" dirty="0"/>
              <a:t>Сегодня мы узнаем</a:t>
            </a:r>
          </a:p>
        </p:txBody>
      </p:sp>
      <p:sp>
        <p:nvSpPr>
          <p:cNvPr id="9" name="Скругленный прямоугольник 18">
            <a:extLst>
              <a:ext uri="{FF2B5EF4-FFF2-40B4-BE49-F238E27FC236}">
                <a16:creationId xmlns:a16="http://schemas.microsoft.com/office/drawing/2014/main" xmlns="" id="{18D30CAA-2261-8E57-A1D5-67B33D3F558B}"/>
              </a:ext>
            </a:extLst>
          </p:cNvPr>
          <p:cNvSpPr/>
          <p:nvPr/>
        </p:nvSpPr>
        <p:spPr>
          <a:xfrm>
            <a:off x="6281832" y="4099789"/>
            <a:ext cx="5724529" cy="1584000"/>
          </a:xfrm>
          <a:prstGeom prst="roundRect">
            <a:avLst>
              <a:gd name="adj" fmla="val 1874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endParaRPr lang="ru-RU" sz="1600" b="1" dirty="0">
              <a:latin typeface="Mulish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D6FAEE6-7F60-6AF4-36BF-2D2CF22D1044}"/>
              </a:ext>
            </a:extLst>
          </p:cNvPr>
          <p:cNvSpPr txBox="1"/>
          <p:nvPr/>
        </p:nvSpPr>
        <p:spPr>
          <a:xfrm>
            <a:off x="371474" y="2323220"/>
            <a:ext cx="6094070" cy="869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Где и как работают беспилотные системы </a:t>
            </a:r>
            <a:r>
              <a:rPr lang="en-US" sz="2000" dirty="0" err="1">
                <a:solidFill>
                  <a:schemeClr val="bg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прямо</a:t>
            </a:r>
            <a:r>
              <a:rPr lang="en-US" sz="2000" dirty="0">
                <a:solidFill>
                  <a:schemeClr val="bg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 у </a:t>
            </a:r>
            <a:r>
              <a:rPr lang="en-US" sz="2000" dirty="0" err="1">
                <a:solidFill>
                  <a:schemeClr val="bg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нас</a:t>
            </a:r>
            <a:r>
              <a:rPr lang="en-US" sz="2000" dirty="0">
                <a:solidFill>
                  <a:schemeClr val="bg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 в </a:t>
            </a:r>
            <a:r>
              <a:rPr lang="en-US" sz="2000" dirty="0" err="1">
                <a:solidFill>
                  <a:schemeClr val="bg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Курганской</a:t>
            </a:r>
            <a:r>
              <a:rPr lang="en-US" sz="2000" dirty="0">
                <a:solidFill>
                  <a:schemeClr val="bg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области</a:t>
            </a:r>
            <a:endParaRPr lang="en-US" sz="2000" dirty="0">
              <a:solidFill>
                <a:schemeClr val="bg1"/>
              </a:solidFill>
              <a:latin typeface="Mulish" panose="020B0604020202020204" charset="-52"/>
            </a:endParaRP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xmlns="" id="{6A7E7181-249B-E6B2-EA08-E258AB588CCD}"/>
              </a:ext>
            </a:extLst>
          </p:cNvPr>
          <p:cNvSpPr/>
          <p:nvPr/>
        </p:nvSpPr>
        <p:spPr>
          <a:xfrm>
            <a:off x="6603662" y="2027945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Mulish" panose="020B0604020202020204" charset="-52"/>
                <a:ea typeface="Alice" pitchFamily="34" charset="-122"/>
                <a:cs typeface="Alice" pitchFamily="34" charset="-120"/>
              </a:rPr>
              <a:t>IT-профессии</a:t>
            </a:r>
            <a:endParaRPr lang="en-US" sz="2000" b="1" dirty="0">
              <a:solidFill>
                <a:schemeClr val="bg1"/>
              </a:solidFill>
              <a:latin typeface="Mulish" panose="020B0604020202020204" charset="-52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xmlns="" id="{04B506A7-79AB-248A-A810-FB2C2D6B0266}"/>
              </a:ext>
            </a:extLst>
          </p:cNvPr>
          <p:cNvSpPr/>
          <p:nvPr/>
        </p:nvSpPr>
        <p:spPr>
          <a:xfrm>
            <a:off x="6603661" y="2424232"/>
            <a:ext cx="53163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Какие профессии нужны для создания и управления беспилотными системами</a:t>
            </a:r>
            <a:endParaRPr lang="en-US" sz="2000" dirty="0">
              <a:solidFill>
                <a:schemeClr val="bg1"/>
              </a:solidFill>
              <a:latin typeface="Mulish" panose="020B0604020202020204" charset="-52"/>
            </a:endParaRPr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xmlns="" id="{2DF76ED5-B923-42CB-D562-4D3B0BF56722}"/>
              </a:ext>
            </a:extLst>
          </p:cNvPr>
          <p:cNvSpPr/>
          <p:nvPr/>
        </p:nvSpPr>
        <p:spPr>
          <a:xfrm>
            <a:off x="557303" y="4255261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Mulish" panose="020B0604020202020204" charset="-52"/>
                <a:ea typeface="Alice" pitchFamily="34" charset="-122"/>
                <a:cs typeface="Alice" pitchFamily="34" charset="-120"/>
              </a:rPr>
              <a:t>Школьные предметы</a:t>
            </a:r>
            <a:endParaRPr lang="en-US" sz="2000" b="1" dirty="0">
              <a:solidFill>
                <a:schemeClr val="bg1"/>
              </a:solidFill>
              <a:latin typeface="Mulish" panose="020B0604020202020204" charset="-52"/>
            </a:endParaRP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xmlns="" id="{BF740457-E326-EEA5-F1BE-F6EDBBD194C2}"/>
              </a:ext>
            </a:extLst>
          </p:cNvPr>
          <p:cNvSpPr/>
          <p:nvPr/>
        </p:nvSpPr>
        <p:spPr>
          <a:xfrm>
            <a:off x="557303" y="4706008"/>
            <a:ext cx="53162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Какие предметы в школе важны для будущих инженеров и программистов</a:t>
            </a:r>
            <a:endParaRPr lang="en-US" sz="2000" dirty="0">
              <a:solidFill>
                <a:schemeClr val="bg1"/>
              </a:solidFill>
              <a:latin typeface="Mulish" panose="020B0604020202020204" charset="-52"/>
            </a:endParaRPr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xmlns="" id="{F7B118B8-8792-702B-4F37-C578AED4F284}"/>
              </a:ext>
            </a:extLst>
          </p:cNvPr>
          <p:cNvSpPr/>
          <p:nvPr/>
        </p:nvSpPr>
        <p:spPr>
          <a:xfrm>
            <a:off x="6465544" y="4255262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Mulish" panose="020B0604020202020204" charset="-52"/>
                <a:ea typeface="Alice" pitchFamily="34" charset="-122"/>
                <a:cs typeface="Alice" pitchFamily="34" charset="-120"/>
              </a:rPr>
              <a:t>Образование в Зауралье</a:t>
            </a:r>
            <a:endParaRPr lang="en-US" sz="2000" b="1" dirty="0">
              <a:solidFill>
                <a:schemeClr val="bg1"/>
              </a:solidFill>
              <a:latin typeface="Mulish" panose="020B0604020202020204" charset="-52"/>
            </a:endParaRPr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xmlns="" id="{C2910231-F1D7-E5D8-63AF-EE4E5D7D6585}"/>
              </a:ext>
            </a:extLst>
          </p:cNvPr>
          <p:cNvSpPr/>
          <p:nvPr/>
        </p:nvSpPr>
        <p:spPr>
          <a:xfrm>
            <a:off x="6465543" y="4684915"/>
            <a:ext cx="53163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Где в Курганской области можно получить образование по IT-направлениям</a:t>
            </a:r>
            <a:endParaRPr lang="en-US" sz="2000" dirty="0">
              <a:solidFill>
                <a:schemeClr val="bg1"/>
              </a:solidFill>
              <a:latin typeface="Mulish" panose="020B0604020202020204" charset="-52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DF40FC49-8419-0CEF-9C04-23E715935C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90602" y="177577"/>
            <a:ext cx="1231499" cy="1274174"/>
          </a:xfrm>
          <a:prstGeom prst="rect">
            <a:avLst/>
          </a:prstGeom>
        </p:spPr>
      </p:pic>
      <p:pic>
        <p:nvPicPr>
          <p:cNvPr id="38" name="Рисунок 37" descr="Picture background">
            <a:extLst>
              <a:ext uri="{FF2B5EF4-FFF2-40B4-BE49-F238E27FC236}">
                <a16:creationId xmlns:a16="http://schemas.microsoft.com/office/drawing/2014/main" xmlns="" id="{08705D50-0AFB-297B-EB30-BE2B7837295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52961" y="5160498"/>
            <a:ext cx="1639039" cy="1639039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593531B8-37A6-A3FA-F372-40A4E8E7DF0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386" y="77797"/>
            <a:ext cx="1730203" cy="173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7733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5EAAE7-CC1C-3DA7-C40A-2690BF3C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E0A0346-AA3D-CE2E-CC88-52F847739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5124"/>
            <a:ext cx="3864860" cy="410379"/>
          </a:xfrm>
        </p:spPr>
        <p:txBody>
          <a:bodyPr/>
          <a:lstStyle/>
          <a:p>
            <a:r>
              <a:rPr lang="ru-RU" dirty="0"/>
              <a:t>АО «Кургансемена»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31549C0-9915-6EC8-8ACE-AE001E6CBEE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7688" y="365125"/>
            <a:ext cx="5226611" cy="293996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70A8DD9-B6C2-0975-A1CD-842CB638DAE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" y="3238754"/>
            <a:ext cx="5793050" cy="32541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E12A22B-8497-BB02-4133-D736EB81143C}"/>
              </a:ext>
            </a:extLst>
          </p:cNvPr>
          <p:cNvSpPr txBox="1"/>
          <p:nvPr/>
        </p:nvSpPr>
        <p:spPr>
          <a:xfrm>
            <a:off x="280686" y="1039111"/>
            <a:ext cx="4418635" cy="713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latin typeface="Mulish" panose="020B0604020202020204" charset="-52"/>
                <a:ea typeface="Alice" pitchFamily="34" charset="-122"/>
                <a:cs typeface="Alice" pitchFamily="34" charset="-120"/>
              </a:rPr>
              <a:t>Беспилотный комбайн в Зауралье</a:t>
            </a:r>
            <a:endParaRPr lang="en-US" sz="2000" b="1" dirty="0">
              <a:latin typeface="Mulish" panose="020B060402020202020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53069E3-5DC1-1076-1D41-66574442FC15}"/>
              </a:ext>
            </a:extLst>
          </p:cNvPr>
          <p:cNvSpPr txBox="1"/>
          <p:nvPr/>
        </p:nvSpPr>
        <p:spPr>
          <a:xfrm>
            <a:off x="6582778" y="3687735"/>
            <a:ext cx="5237747" cy="2356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29000"/>
              </a:lnSpc>
              <a:spcAft>
                <a:spcPts val="1150"/>
              </a:spcAft>
              <a:buNone/>
            </a:pPr>
            <a:r>
              <a:rPr lang="en-US" dirty="0">
                <a:solidFill>
                  <a:srgbClr val="2C282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Система искусственного интеллекта </a:t>
            </a:r>
            <a:r>
              <a:rPr lang="en-US" b="1" dirty="0">
                <a:solidFill>
                  <a:srgbClr val="2C2821"/>
                </a:solidFill>
                <a:latin typeface="Mulish" panose="020B0604020202020204" charset="-52"/>
                <a:ea typeface="Lora Bold" pitchFamily="34" charset="-122"/>
                <a:cs typeface="Lora Bold" pitchFamily="34" charset="-120"/>
              </a:rPr>
              <a:t>Cognitive Agro Pilot</a:t>
            </a:r>
            <a:r>
              <a:rPr lang="en-US" dirty="0">
                <a:solidFill>
                  <a:srgbClr val="2C282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 обмолотила </a:t>
            </a:r>
            <a:r>
              <a:rPr lang="en-US" b="1" dirty="0">
                <a:solidFill>
                  <a:srgbClr val="2C2821"/>
                </a:solidFill>
                <a:latin typeface="Mulish" panose="020B0604020202020204" charset="-52"/>
                <a:ea typeface="Lora Bold" pitchFamily="34" charset="-122"/>
                <a:cs typeface="Lora Bold" pitchFamily="34" charset="-120"/>
              </a:rPr>
              <a:t>150 га</a:t>
            </a:r>
            <a:r>
              <a:rPr lang="en-US" dirty="0">
                <a:solidFill>
                  <a:srgbClr val="2C282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 рапса без участия водителя. Камера «видит» поле даже в пыли и ночью.</a:t>
            </a:r>
            <a:endParaRPr lang="en-US" dirty="0">
              <a:latin typeface="Mulish" panose="020B0604020202020204" charset="-52"/>
            </a:endParaRPr>
          </a:p>
          <a:p>
            <a:pPr marL="0" indent="0" algn="l">
              <a:lnSpc>
                <a:spcPct val="129000"/>
              </a:lnSpc>
              <a:buNone/>
            </a:pPr>
            <a:r>
              <a:rPr lang="en-US" dirty="0">
                <a:solidFill>
                  <a:srgbClr val="2C282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Комбайнёр становится </a:t>
            </a:r>
            <a:r>
              <a:rPr lang="en-US" b="1" dirty="0">
                <a:solidFill>
                  <a:srgbClr val="2C2821"/>
                </a:solidFill>
                <a:latin typeface="Mulish" panose="020B0604020202020204" charset="-52"/>
                <a:ea typeface="Lora Bold" pitchFamily="34" charset="-122"/>
                <a:cs typeface="Lora Bold" pitchFamily="34" charset="-120"/>
              </a:rPr>
              <a:t>оператором</a:t>
            </a:r>
            <a:r>
              <a:rPr lang="en-US" dirty="0">
                <a:solidFill>
                  <a:srgbClr val="2C282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: следит за приборами, не крутит руль</a:t>
            </a:r>
            <a:endParaRPr lang="ru-RU" dirty="0">
              <a:latin typeface="Mulish" panose="020B0604020202020204" charset="-52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8CD73276-FBF3-932E-9DA9-57B84E1AB3E9}"/>
              </a:ext>
            </a:extLst>
          </p:cNvPr>
          <p:cNvGrpSpPr/>
          <p:nvPr/>
        </p:nvGrpSpPr>
        <p:grpSpPr>
          <a:xfrm>
            <a:off x="1970590" y="1879346"/>
            <a:ext cx="3560486" cy="748107"/>
            <a:chOff x="1970590" y="1879346"/>
            <a:chExt cx="3560486" cy="748107"/>
          </a:xfrm>
        </p:grpSpPr>
        <p:sp>
          <p:nvSpPr>
            <p:cNvPr id="20" name="Shape 4">
              <a:extLst>
                <a:ext uri="{FF2B5EF4-FFF2-40B4-BE49-F238E27FC236}">
                  <a16:creationId xmlns:a16="http://schemas.microsoft.com/office/drawing/2014/main" xmlns="" id="{6B69FD19-AAD6-2D5D-CC22-63B2F09AA218}"/>
                </a:ext>
              </a:extLst>
            </p:cNvPr>
            <p:cNvSpPr/>
            <p:nvPr/>
          </p:nvSpPr>
          <p:spPr>
            <a:xfrm>
              <a:off x="1970590" y="1879346"/>
              <a:ext cx="3523070" cy="748107"/>
            </a:xfrm>
            <a:prstGeom prst="roundRect">
              <a:avLst>
                <a:gd name="adj" fmla="val 2194"/>
              </a:avLst>
            </a:prstGeom>
            <a:solidFill>
              <a:srgbClr val="D7F4E4"/>
            </a:solidFill>
            <a:ln/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032A6D27-0EFE-40B9-F596-38D535E73E0F}"/>
                </a:ext>
              </a:extLst>
            </p:cNvPr>
            <p:cNvSpPr txBox="1"/>
            <p:nvPr/>
          </p:nvSpPr>
          <p:spPr>
            <a:xfrm>
              <a:off x="2051612" y="1952034"/>
              <a:ext cx="3479464" cy="6027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l">
                <a:lnSpc>
                  <a:spcPct val="129000"/>
                </a:lnSpc>
                <a:buNone/>
              </a:pPr>
              <a:r>
                <a:rPr lang="en-US" sz="1350" dirty="0">
                  <a:solidFill>
                    <a:srgbClr val="000000"/>
                  </a:solidFill>
                  <a:latin typeface="Mulish" panose="020B0604020202020204" charset="-52"/>
                  <a:ea typeface="Lora" pitchFamily="34" charset="-122"/>
                  <a:cs typeface="Lora" pitchFamily="34" charset="-120"/>
                </a:rPr>
                <a:t>💡 Кто </a:t>
              </a:r>
              <a:r>
                <a:rPr lang="ru-RU" sz="1350" dirty="0">
                  <a:solidFill>
                    <a:srgbClr val="000000"/>
                  </a:solidFill>
                  <a:latin typeface="Mulish" panose="020B0604020202020204" charset="-52"/>
                  <a:ea typeface="Lora" pitchFamily="34" charset="-122"/>
                  <a:cs typeface="Lora" pitchFamily="34" charset="-120"/>
                </a:rPr>
                <a:t>написал программу</a:t>
              </a:r>
              <a:r>
                <a:rPr lang="en-US" sz="1350" dirty="0">
                  <a:solidFill>
                    <a:srgbClr val="000000"/>
                  </a:solidFill>
                  <a:latin typeface="Mulish" panose="020B0604020202020204" charset="-52"/>
                  <a:ea typeface="Lora" pitchFamily="34" charset="-122"/>
                  <a:cs typeface="Lora" pitchFamily="34" charset="-120"/>
                </a:rPr>
                <a:t>, </a:t>
              </a:r>
              <a:r>
                <a:rPr lang="ru-RU" sz="1350" dirty="0">
                  <a:solidFill>
                    <a:srgbClr val="000000"/>
                  </a:solidFill>
                  <a:latin typeface="Mulish" panose="020B0604020202020204" charset="-52"/>
                  <a:ea typeface="Lora" pitchFamily="34" charset="-122"/>
                  <a:cs typeface="Lora" pitchFamily="34" charset="-120"/>
                </a:rPr>
                <a:t>которая учит </a:t>
              </a:r>
              <a:r>
                <a:rPr lang="en-US" sz="1350" dirty="0">
                  <a:solidFill>
                    <a:srgbClr val="000000"/>
                  </a:solidFill>
                  <a:latin typeface="Mulish" panose="020B0604020202020204" charset="-52"/>
                  <a:ea typeface="Lora" pitchFamily="34" charset="-122"/>
                  <a:cs typeface="Lora" pitchFamily="34" charset="-120"/>
                </a:rPr>
                <a:t>комбайн </a:t>
              </a:r>
              <a:r>
                <a:rPr lang="ru-RU" sz="1350" dirty="0">
                  <a:solidFill>
                    <a:srgbClr val="000000"/>
                  </a:solidFill>
                  <a:latin typeface="Mulish" panose="020B0604020202020204" charset="-52"/>
                  <a:ea typeface="Lora" pitchFamily="34" charset="-122"/>
                  <a:cs typeface="Lora" pitchFamily="34" charset="-120"/>
                </a:rPr>
                <a:t>видеть </a:t>
              </a:r>
              <a:r>
                <a:rPr lang="en-US" sz="1350" dirty="0">
                  <a:solidFill>
                    <a:srgbClr val="000000"/>
                  </a:solidFill>
                  <a:latin typeface="Mulish" panose="020B0604020202020204" charset="-52"/>
                  <a:ea typeface="Lora" pitchFamily="34" charset="-122"/>
                  <a:cs typeface="Lora" pitchFamily="34" charset="-120"/>
                </a:rPr>
                <a:t>поле? </a:t>
              </a:r>
              <a:endParaRPr lang="en-US" sz="1350" dirty="0">
                <a:latin typeface="Mulish" panose="020B0604020202020204" charset="-52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20A6DB1-ED9C-33B2-AC8C-609095CE0CED}"/>
              </a:ext>
            </a:extLst>
          </p:cNvPr>
          <p:cNvGrpSpPr/>
          <p:nvPr/>
        </p:nvGrpSpPr>
        <p:grpSpPr>
          <a:xfrm>
            <a:off x="9467672" y="6342833"/>
            <a:ext cx="2426641" cy="300083"/>
            <a:chOff x="9467672" y="6342833"/>
            <a:chExt cx="2426641" cy="300083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xmlns="" id="{9966EC55-A5D8-7DD6-EC51-0D013080D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67672" y="6342833"/>
              <a:ext cx="2426641" cy="300083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82051EB1-F3B3-FFF7-87E0-1BA734BAE7AB}"/>
                </a:ext>
              </a:extLst>
            </p:cNvPr>
            <p:cNvSpPr txBox="1"/>
            <p:nvPr/>
          </p:nvSpPr>
          <p:spPr>
            <a:xfrm>
              <a:off x="9924389" y="6342833"/>
              <a:ext cx="1802756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350" dirty="0">
                  <a:solidFill>
                    <a:srgbClr val="000000"/>
                  </a:solidFill>
                  <a:latin typeface="Mulish" panose="020B0604020202020204" charset="-52"/>
                  <a:ea typeface="Lora" pitchFamily="34" charset="-122"/>
                  <a:cs typeface="Lora" pitchFamily="34" charset="-120"/>
                </a:rPr>
                <a:t>Видеоролик №1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03081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49436" y="1631017"/>
            <a:ext cx="2232836" cy="380174"/>
          </a:xfrm>
          <a:prstGeom prst="roundRect">
            <a:avLst/>
          </a:prstGeom>
          <a:solidFill>
            <a:srgbClr val="E0F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4000"/>
              </a:lnSpc>
            </a:pPr>
            <a:r>
              <a:rPr lang="en-US" sz="1500" dirty="0">
                <a:solidFill>
                  <a:srgbClr val="000000"/>
                </a:solidFill>
                <a:latin typeface="Mulish" panose="020B0604020202020204" charset="-52"/>
                <a:ea typeface="Alice" pitchFamily="34" charset="-122"/>
                <a:cs typeface="Alice" pitchFamily="34" charset="-120"/>
              </a:rPr>
              <a:t>🌲</a:t>
            </a:r>
            <a:r>
              <a:rPr lang="en-US" sz="1500" dirty="0">
                <a:solidFill>
                  <a:srgbClr val="2C2821"/>
                </a:solidFill>
                <a:latin typeface="Mulish" panose="020B0604020202020204" charset="-52"/>
                <a:ea typeface="Alice" pitchFamily="34" charset="-122"/>
                <a:cs typeface="Alice" pitchFamily="34" charset="-120"/>
              </a:rPr>
              <a:t> Мониторинг леса</a:t>
            </a:r>
            <a:endParaRPr lang="en-US" sz="1500" dirty="0">
              <a:latin typeface="Mulish" panose="020B0604020202020204" charset="-52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xmlns="" id="{30338EC8-E8ED-7385-581A-70609566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5125"/>
            <a:ext cx="4934043" cy="354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ru-RU" sz="2400" dirty="0">
                <a:latin typeface="Mulish" panose="020B0604020202020204" charset="-52"/>
              </a:rPr>
              <a:t>Курганское управление лесами</a:t>
            </a:r>
            <a:endParaRPr lang="en-US" sz="2400" dirty="0">
              <a:latin typeface="Mulish" panose="020B060402020202020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0E779A6-4716-25C6-DA0E-F1DE4AEA9E63}"/>
              </a:ext>
            </a:extLst>
          </p:cNvPr>
          <p:cNvSpPr txBox="1"/>
          <p:nvPr/>
        </p:nvSpPr>
        <p:spPr>
          <a:xfrm>
            <a:off x="147678" y="916616"/>
            <a:ext cx="9453622" cy="453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latin typeface="Mulish" panose="020B0604020202020204" charset="-52"/>
                <a:ea typeface="Alice" pitchFamily="34" charset="-122"/>
                <a:cs typeface="Alice" pitchFamily="34" charset="-120"/>
              </a:rPr>
              <a:t>Дроны «Геоскан 801» охраняют леса Зауралья</a:t>
            </a:r>
            <a:endParaRPr lang="en-US" sz="2400" dirty="0">
              <a:latin typeface="Mulish" panose="020B0604020202020204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5C76764-2EBD-81C8-79FD-91C4E27631DD}"/>
              </a:ext>
            </a:extLst>
          </p:cNvPr>
          <p:cNvSpPr txBox="1"/>
          <p:nvPr/>
        </p:nvSpPr>
        <p:spPr>
          <a:xfrm>
            <a:off x="137298" y="2042891"/>
            <a:ext cx="6094070" cy="631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500" dirty="0">
                <a:solidFill>
                  <a:srgbClr val="2C282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Фотографируют лес с воздуха, оценивают приживаемость саженцев на труднодоступных площадях</a:t>
            </a:r>
            <a:endParaRPr lang="en-US" sz="1500" dirty="0">
              <a:latin typeface="Mulish" panose="020B0604020202020204" charset="-52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290250B1-67C9-84B4-3DF4-23D97718793F}"/>
              </a:ext>
            </a:extLst>
          </p:cNvPr>
          <p:cNvGrpSpPr/>
          <p:nvPr/>
        </p:nvGrpSpPr>
        <p:grpSpPr>
          <a:xfrm>
            <a:off x="238376" y="2855463"/>
            <a:ext cx="2871728" cy="396672"/>
            <a:chOff x="371468" y="2774886"/>
            <a:chExt cx="2871728" cy="396672"/>
          </a:xfrm>
        </p:grpSpPr>
        <p:sp>
          <p:nvSpPr>
            <p:cNvPr id="34" name="Скругленный прямоугольник 5">
              <a:extLst>
                <a:ext uri="{FF2B5EF4-FFF2-40B4-BE49-F238E27FC236}">
                  <a16:creationId xmlns:a16="http://schemas.microsoft.com/office/drawing/2014/main" xmlns="" id="{C2AB246D-9FC2-4269-A78A-B10BC433F4F3}"/>
                </a:ext>
              </a:extLst>
            </p:cNvPr>
            <p:cNvSpPr/>
            <p:nvPr/>
          </p:nvSpPr>
          <p:spPr>
            <a:xfrm>
              <a:off x="371468" y="2774886"/>
              <a:ext cx="2871728" cy="396672"/>
            </a:xfrm>
            <a:prstGeom prst="roundRect">
              <a:avLst/>
            </a:prstGeom>
            <a:solidFill>
              <a:srgbClr val="E3E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04000"/>
                </a:lnSpc>
              </a:pPr>
              <a:endParaRPr lang="en-US" sz="1500" dirty="0">
                <a:latin typeface="Mulish" panose="020B0604020202020204" charset="-52"/>
              </a:endParaRPr>
            </a:p>
          </p:txBody>
        </p:sp>
        <p:sp>
          <p:nvSpPr>
            <p:cNvPr id="18" name="Text 7">
              <a:extLst>
                <a:ext uri="{FF2B5EF4-FFF2-40B4-BE49-F238E27FC236}">
                  <a16:creationId xmlns:a16="http://schemas.microsoft.com/office/drawing/2014/main" xmlns="" id="{13413A1D-A273-9ECA-C8F5-ED19AEE322C7}"/>
                </a:ext>
              </a:extLst>
            </p:cNvPr>
            <p:cNvSpPr/>
            <p:nvPr/>
          </p:nvSpPr>
          <p:spPr>
            <a:xfrm>
              <a:off x="455807" y="2872714"/>
              <a:ext cx="2064157" cy="28629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500" dirty="0">
                  <a:solidFill>
                    <a:srgbClr val="000000"/>
                  </a:solidFill>
                  <a:latin typeface="Mulish" panose="020B0604020202020204" charset="-52"/>
                  <a:ea typeface="Alice" pitchFamily="34" charset="-122"/>
                  <a:cs typeface="Alice" pitchFamily="34" charset="-120"/>
                </a:rPr>
                <a:t>🔥</a:t>
              </a:r>
              <a:r>
                <a:rPr lang="en-US" sz="1500" dirty="0">
                  <a:solidFill>
                    <a:srgbClr val="2C2821"/>
                  </a:solidFill>
                  <a:latin typeface="Mulish" panose="020B0604020202020204" charset="-52"/>
                  <a:ea typeface="Alice" pitchFamily="34" charset="-122"/>
                  <a:cs typeface="Alice" pitchFamily="34" charset="-120"/>
                </a:rPr>
                <a:t> Пожарная безопасность</a:t>
              </a:r>
              <a:endParaRPr lang="en-US" sz="1500" dirty="0">
                <a:latin typeface="Mulish" panose="020B0604020202020204" charset="-52"/>
              </a:endParaRPr>
            </a:p>
          </p:txBody>
        </p:sp>
      </p:grpSp>
      <p:sp>
        <p:nvSpPr>
          <p:cNvPr id="20" name="Text 8">
            <a:extLst>
              <a:ext uri="{FF2B5EF4-FFF2-40B4-BE49-F238E27FC236}">
                <a16:creationId xmlns:a16="http://schemas.microsoft.com/office/drawing/2014/main" xmlns="" id="{4274A2C5-349A-4966-4F04-7E0B9EF94AE6}"/>
              </a:ext>
            </a:extLst>
          </p:cNvPr>
          <p:cNvSpPr/>
          <p:nvPr/>
        </p:nvSpPr>
        <p:spPr>
          <a:xfrm>
            <a:off x="249436" y="3387358"/>
            <a:ext cx="7406719" cy="338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500" dirty="0">
                <a:solidFill>
                  <a:srgbClr val="2C282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Выявляют пожары на ранней стадии — </a:t>
            </a:r>
            <a:r>
              <a:rPr lang="ru-RU" sz="1500" dirty="0">
                <a:solidFill>
                  <a:srgbClr val="2C282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до того как огонь распространица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FC263CB6-5F2A-43C4-9FB1-8D4D3F602F07}"/>
              </a:ext>
            </a:extLst>
          </p:cNvPr>
          <p:cNvGrpSpPr/>
          <p:nvPr/>
        </p:nvGrpSpPr>
        <p:grpSpPr>
          <a:xfrm>
            <a:off x="249436" y="3992260"/>
            <a:ext cx="1546427" cy="422293"/>
            <a:chOff x="432844" y="3767514"/>
            <a:chExt cx="1546427" cy="422293"/>
          </a:xfrm>
        </p:grpSpPr>
        <p:sp>
          <p:nvSpPr>
            <p:cNvPr id="36" name="Скругленный прямоугольник 5">
              <a:extLst>
                <a:ext uri="{FF2B5EF4-FFF2-40B4-BE49-F238E27FC236}">
                  <a16:creationId xmlns:a16="http://schemas.microsoft.com/office/drawing/2014/main" xmlns="" id="{AD409297-7D8B-464A-8008-677AAD4615CB}"/>
                </a:ext>
              </a:extLst>
            </p:cNvPr>
            <p:cNvSpPr/>
            <p:nvPr/>
          </p:nvSpPr>
          <p:spPr>
            <a:xfrm>
              <a:off x="432844" y="3767514"/>
              <a:ext cx="1546427" cy="422293"/>
            </a:xfrm>
            <a:prstGeom prst="roundRect">
              <a:avLst/>
            </a:prstGeom>
            <a:solidFill>
              <a:srgbClr val="D9F5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04000"/>
                </a:lnSpc>
              </a:pPr>
              <a:endParaRPr lang="en-US" sz="1500" dirty="0">
                <a:latin typeface="Mulish" panose="020B0604020202020204" charset="-52"/>
              </a:endParaRPr>
            </a:p>
          </p:txBody>
        </p:sp>
        <p:sp>
          <p:nvSpPr>
            <p:cNvPr id="23" name="Text 10">
              <a:extLst>
                <a:ext uri="{FF2B5EF4-FFF2-40B4-BE49-F238E27FC236}">
                  <a16:creationId xmlns:a16="http://schemas.microsoft.com/office/drawing/2014/main" xmlns="" id="{53A640E2-868E-0F80-D73F-18C889CC1F50}"/>
                </a:ext>
              </a:extLst>
            </p:cNvPr>
            <p:cNvSpPr/>
            <p:nvPr/>
          </p:nvSpPr>
          <p:spPr>
            <a:xfrm>
              <a:off x="537848" y="3857694"/>
              <a:ext cx="1162967" cy="18525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500" dirty="0">
                  <a:solidFill>
                    <a:srgbClr val="000000"/>
                  </a:solidFill>
                  <a:latin typeface="Mulish" panose="020B0604020202020204" charset="-52"/>
                  <a:ea typeface="Alice" pitchFamily="34" charset="-122"/>
                  <a:cs typeface="Alice" pitchFamily="34" charset="-120"/>
                </a:rPr>
                <a:t>📋</a:t>
              </a:r>
              <a:r>
                <a:rPr lang="en-US" sz="1500" dirty="0">
                  <a:solidFill>
                    <a:srgbClr val="2C2821"/>
                  </a:solidFill>
                  <a:latin typeface="Mulish" panose="020B0604020202020204" charset="-52"/>
                  <a:ea typeface="Alice" pitchFamily="34" charset="-122"/>
                  <a:cs typeface="Alice" pitchFamily="34" charset="-120"/>
                </a:rPr>
                <a:t> Контроль</a:t>
              </a:r>
              <a:endParaRPr lang="en-US" sz="1500" dirty="0">
                <a:latin typeface="Mulish" panose="020B0604020202020204" charset="-52"/>
              </a:endParaRPr>
            </a:p>
          </p:txBody>
        </p:sp>
      </p:grpSp>
      <p:sp>
        <p:nvSpPr>
          <p:cNvPr id="25" name="Text 11">
            <a:extLst>
              <a:ext uri="{FF2B5EF4-FFF2-40B4-BE49-F238E27FC236}">
                <a16:creationId xmlns:a16="http://schemas.microsoft.com/office/drawing/2014/main" xmlns="" id="{05560DA9-B026-23E0-B6B7-97631C81AD1B}"/>
              </a:ext>
            </a:extLst>
          </p:cNvPr>
          <p:cNvSpPr/>
          <p:nvPr/>
        </p:nvSpPr>
        <p:spPr>
          <a:xfrm>
            <a:off x="251230" y="4680665"/>
            <a:ext cx="5983932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500" dirty="0">
                <a:solidFill>
                  <a:srgbClr val="2C282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Фиксируют незаконные вырубки и свалки</a:t>
            </a:r>
            <a:endParaRPr lang="en-US" sz="1500" dirty="0">
              <a:latin typeface="Mulish" panose="020B0604020202020204" charset="-52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DDCCFE47-90A1-D5BA-03A0-AC32DC4CCAF4}"/>
              </a:ext>
            </a:extLst>
          </p:cNvPr>
          <p:cNvGrpSpPr/>
          <p:nvPr/>
        </p:nvGrpSpPr>
        <p:grpSpPr>
          <a:xfrm>
            <a:off x="312605" y="5453596"/>
            <a:ext cx="2871728" cy="396672"/>
            <a:chOff x="371468" y="5475688"/>
            <a:chExt cx="2871728" cy="396672"/>
          </a:xfrm>
        </p:grpSpPr>
        <p:sp>
          <p:nvSpPr>
            <p:cNvPr id="38" name="Скругленный прямоугольник 5">
              <a:extLst>
                <a:ext uri="{FF2B5EF4-FFF2-40B4-BE49-F238E27FC236}">
                  <a16:creationId xmlns:a16="http://schemas.microsoft.com/office/drawing/2014/main" xmlns="" id="{778D1E98-AB63-D3CF-A4F5-0D36CEAB998D}"/>
                </a:ext>
              </a:extLst>
            </p:cNvPr>
            <p:cNvSpPr/>
            <p:nvPr/>
          </p:nvSpPr>
          <p:spPr>
            <a:xfrm>
              <a:off x="371468" y="5475688"/>
              <a:ext cx="2871728" cy="396672"/>
            </a:xfrm>
            <a:prstGeom prst="roundRect">
              <a:avLst/>
            </a:prstGeom>
            <a:solidFill>
              <a:srgbClr val="FDE0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04000"/>
                </a:lnSpc>
              </a:pPr>
              <a:endParaRPr lang="en-US" sz="1500" dirty="0">
                <a:latin typeface="Mulish" panose="020B0604020202020204" charset="-52"/>
              </a:endParaRPr>
            </a:p>
          </p:txBody>
        </p:sp>
        <p:sp>
          <p:nvSpPr>
            <p:cNvPr id="28" name="Text 13">
              <a:extLst>
                <a:ext uri="{FF2B5EF4-FFF2-40B4-BE49-F238E27FC236}">
                  <a16:creationId xmlns:a16="http://schemas.microsoft.com/office/drawing/2014/main" xmlns="" id="{83BE4DC6-F1AF-B3B1-7220-1B18B7D9A031}"/>
                </a:ext>
              </a:extLst>
            </p:cNvPr>
            <p:cNvSpPr/>
            <p:nvPr/>
          </p:nvSpPr>
          <p:spPr>
            <a:xfrm>
              <a:off x="455807" y="5565568"/>
              <a:ext cx="2105990" cy="30679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500" dirty="0">
                  <a:solidFill>
                    <a:srgbClr val="000000"/>
                  </a:solidFill>
                  <a:latin typeface="Mulish" panose="020B0604020202020204" charset="-52"/>
                  <a:ea typeface="Alice" pitchFamily="34" charset="-122"/>
                  <a:cs typeface="Alice" pitchFamily="34" charset="-120"/>
                </a:rPr>
                <a:t>🚀</a:t>
              </a:r>
              <a:r>
                <a:rPr lang="en-US" sz="1500" dirty="0">
                  <a:solidFill>
                    <a:srgbClr val="2C2821"/>
                  </a:solidFill>
                  <a:latin typeface="Mulish" panose="020B0604020202020204" charset="-52"/>
                  <a:ea typeface="Alice" pitchFamily="34" charset="-122"/>
                  <a:cs typeface="Alice" pitchFamily="34" charset="-120"/>
                </a:rPr>
                <a:t> Обновление 2025</a:t>
              </a:r>
              <a:endParaRPr lang="en-US" sz="1500" dirty="0">
                <a:latin typeface="Mulish" panose="020B0604020202020204" charset="-52"/>
              </a:endParaRPr>
            </a:p>
          </p:txBody>
        </p:sp>
      </p:grpSp>
      <p:sp>
        <p:nvSpPr>
          <p:cNvPr id="31" name="Text 14">
            <a:extLst>
              <a:ext uri="{FF2B5EF4-FFF2-40B4-BE49-F238E27FC236}">
                <a16:creationId xmlns:a16="http://schemas.microsoft.com/office/drawing/2014/main" xmlns="" id="{4892AC67-E3AF-31DD-79D7-32754693FBFD}"/>
              </a:ext>
            </a:extLst>
          </p:cNvPr>
          <p:cNvSpPr/>
          <p:nvPr/>
        </p:nvSpPr>
        <p:spPr>
          <a:xfrm>
            <a:off x="312605" y="5913668"/>
            <a:ext cx="7163075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500" dirty="0">
                <a:solidFill>
                  <a:srgbClr val="2C282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Закуплены </a:t>
            </a:r>
            <a:r>
              <a:rPr lang="en-US" sz="1500" b="1" dirty="0">
                <a:solidFill>
                  <a:srgbClr val="2C2821"/>
                </a:solidFill>
                <a:latin typeface="Mulish" panose="020B0604020202020204" charset="-52"/>
                <a:ea typeface="Lora Bold" pitchFamily="34" charset="-122"/>
                <a:cs typeface="Lora Bold" pitchFamily="34" charset="-120"/>
              </a:rPr>
              <a:t>3 новых дрона</a:t>
            </a:r>
            <a:r>
              <a:rPr lang="en-US" sz="1500" dirty="0">
                <a:solidFill>
                  <a:srgbClr val="2C2821"/>
                </a:solidFill>
                <a:latin typeface="Mulish" panose="020B0604020202020204" charset="-52"/>
                <a:ea typeface="Lora" pitchFamily="34" charset="-122"/>
                <a:cs typeface="Lora" pitchFamily="34" charset="-120"/>
              </a:rPr>
              <a:t> для работы в сложных погодных условиях. Приживаемость сеянцев в Боровском лесничестве — </a:t>
            </a:r>
            <a:r>
              <a:rPr lang="en-US" sz="1500" b="1" dirty="0">
                <a:solidFill>
                  <a:srgbClr val="2C2821"/>
                </a:solidFill>
                <a:latin typeface="Mulish" panose="020B0604020202020204" charset="-52"/>
                <a:ea typeface="Lora Bold" pitchFamily="34" charset="-122"/>
                <a:cs typeface="Lora Bold" pitchFamily="34" charset="-120"/>
              </a:rPr>
              <a:t>100%</a:t>
            </a:r>
            <a:endParaRPr lang="en-US" sz="1500" dirty="0">
              <a:latin typeface="Mulish" panose="020B0604020202020204" charset="-52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E6B6A056-F0B0-A4D2-5C22-58F43EAF5F4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4489" y="3697123"/>
            <a:ext cx="1931426" cy="1868445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DAC25F0D-462D-8132-6604-3182C55ACF0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0434" y="-10411"/>
            <a:ext cx="4915230" cy="6901735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E0320CA7-0260-86A5-8CB8-FBECC47BF49D}"/>
              </a:ext>
            </a:extLst>
          </p:cNvPr>
          <p:cNvGrpSpPr/>
          <p:nvPr/>
        </p:nvGrpSpPr>
        <p:grpSpPr>
          <a:xfrm>
            <a:off x="5049040" y="6502281"/>
            <a:ext cx="2605133" cy="300083"/>
            <a:chOff x="4200782" y="6518089"/>
            <a:chExt cx="2605133" cy="300083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5F9A348E-2071-ABB0-9615-408C84300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00782" y="6518089"/>
              <a:ext cx="2426641" cy="30008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55C1B352-9CCD-E75E-F2AF-4A8985F4B467}"/>
                </a:ext>
              </a:extLst>
            </p:cNvPr>
            <p:cNvSpPr txBox="1"/>
            <p:nvPr/>
          </p:nvSpPr>
          <p:spPr>
            <a:xfrm>
              <a:off x="4534385" y="6518089"/>
              <a:ext cx="2271530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300" dirty="0">
                  <a:solidFill>
                    <a:srgbClr val="2C2821"/>
                  </a:solidFill>
                  <a:latin typeface="Mulish" panose="020B0604020202020204" charset="-52"/>
                  <a:ea typeface="Lora" pitchFamily="34" charset="-122"/>
                  <a:cs typeface="Lora" pitchFamily="34" charset="-120"/>
                </a:rPr>
                <a:t>Видеоролик № 2</a:t>
              </a:r>
              <a:endParaRPr lang="ru-RU" sz="13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31077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/>
      <p:bldP spid="14" grpId="0"/>
      <p:bldP spid="20" grpId="0" animBg="1"/>
      <p:bldP spid="25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1">
            <a:extLst>
              <a:ext uri="{FF2B5EF4-FFF2-40B4-BE49-F238E27FC236}">
                <a16:creationId xmlns:a16="http://schemas.microsoft.com/office/drawing/2014/main" xmlns="" id="{885534A2-AF94-2C73-3BA3-D2F7F891E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5125"/>
            <a:ext cx="3315010" cy="295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ru-RU" sz="200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Курганмашзавод</a:t>
            </a:r>
            <a:r>
              <a:rPr lang="en-US" sz="200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 ·</a:t>
            </a:r>
            <a:r>
              <a:rPr lang="ru-RU" sz="200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 Ростех</a:t>
            </a:r>
            <a:endParaRPr lang="en-US" sz="2000" dirty="0">
              <a:latin typeface="Mulish" panose="020B0604020202020204" charset="0"/>
              <a:cs typeface="Mulish" panose="020B0604020202020204" charset="0"/>
            </a:endParaRPr>
          </a:p>
        </p:txBody>
      </p:sp>
      <p:pic>
        <p:nvPicPr>
          <p:cNvPr id="8" name="Рисунок 7" descr="Ростех - Медиа - Новости - Ростех представил новый робототехнический комплекс &quot;Каракал&quot;">
            <a:extLst>
              <a:ext uri="{FF2B5EF4-FFF2-40B4-BE49-F238E27FC236}">
                <a16:creationId xmlns:a16="http://schemas.microsoft.com/office/drawing/2014/main" xmlns="" id="{042EA143-43CC-8976-C4EF-E7CC66B121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5081" y="1652703"/>
            <a:ext cx="5978756" cy="35525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E9A3865-500B-6606-F5E8-07908EA2F33F}"/>
              </a:ext>
            </a:extLst>
          </p:cNvPr>
          <p:cNvSpPr txBox="1"/>
          <p:nvPr/>
        </p:nvSpPr>
        <p:spPr>
          <a:xfrm>
            <a:off x="5425081" y="1058507"/>
            <a:ext cx="6476034" cy="394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Гусеничная платформа с дистанционным управлением</a:t>
            </a:r>
            <a:endParaRPr lang="en-US" sz="17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B1D4AC1-FC50-59EE-5F28-5349260DCB1D}"/>
              </a:ext>
            </a:extLst>
          </p:cNvPr>
          <p:cNvSpPr txBox="1"/>
          <p:nvPr/>
        </p:nvSpPr>
        <p:spPr>
          <a:xfrm>
            <a:off x="5940176" y="5424647"/>
            <a:ext cx="51410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00000"/>
              </a:lnSpc>
              <a:buNone/>
            </a:pPr>
            <a:r>
              <a:rPr lang="ru-RU" sz="1800" b="1" dirty="0">
                <a:effectLst/>
                <a:latin typeface="Mulish" panose="020B0604020202020204" charset="0"/>
                <a:cs typeface="Mulish" panose="020B0604020202020204" charset="0"/>
              </a:rPr>
              <a:t>Робототехническое шасси «Каракал»</a:t>
            </a:r>
            <a:r>
              <a:rPr lang="ru-RU" sz="1800" b="0" dirty="0">
                <a:effectLst/>
                <a:latin typeface="Mulish" panose="020B0604020202020204" charset="0"/>
                <a:cs typeface="Mulish" panose="020B0604020202020204" charset="0"/>
              </a:rPr>
              <a:t> </a:t>
            </a:r>
          </a:p>
          <a:p>
            <a:pPr marL="0" marR="0" indent="0" algn="l">
              <a:lnSpc>
                <a:spcPct val="100000"/>
              </a:lnSpc>
              <a:buNone/>
            </a:pPr>
            <a:r>
              <a:rPr lang="ru-RU" sz="1800" b="0" dirty="0">
                <a:effectLst/>
                <a:latin typeface="Mulish" panose="020B0604020202020204" charset="0"/>
                <a:cs typeface="Mulish" panose="020B0604020202020204" charset="0"/>
              </a:rPr>
              <a:t>Курганмашзавод (Госкорпорация «Ростех»)</a:t>
            </a:r>
          </a:p>
          <a:p>
            <a:pPr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1C2D1485-1CDB-282C-EB33-060A9D750DE1}"/>
              </a:ext>
            </a:extLst>
          </p:cNvPr>
          <p:cNvGrpSpPr/>
          <p:nvPr/>
        </p:nvGrpSpPr>
        <p:grpSpPr>
          <a:xfrm>
            <a:off x="788163" y="1255933"/>
            <a:ext cx="3541822" cy="1019870"/>
            <a:chOff x="788163" y="1255933"/>
            <a:chExt cx="3541822" cy="1019870"/>
          </a:xfrm>
        </p:grpSpPr>
        <p:pic>
          <p:nvPicPr>
            <p:cNvPr id="16" name="Image 1" descr="preencoded.png">
              <a:extLst>
                <a:ext uri="{FF2B5EF4-FFF2-40B4-BE49-F238E27FC236}">
                  <a16:creationId xmlns:a16="http://schemas.microsoft.com/office/drawing/2014/main" xmlns="" id="{BE68D84F-B60B-953E-C082-6EE29EA4D074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788163" y="1255933"/>
              <a:ext cx="3541822" cy="1019870"/>
            </a:xfrm>
            <a:prstGeom prst="rect">
              <a:avLst/>
            </a:prstGeom>
          </p:spPr>
        </p:pic>
        <p:sp>
          <p:nvSpPr>
            <p:cNvPr id="27" name="Text 4">
              <a:extLst>
                <a:ext uri="{FF2B5EF4-FFF2-40B4-BE49-F238E27FC236}">
                  <a16:creationId xmlns:a16="http://schemas.microsoft.com/office/drawing/2014/main" xmlns="" id="{55999B78-46CA-91E5-C61A-E37149F1B05B}"/>
                </a:ext>
              </a:extLst>
            </p:cNvPr>
            <p:cNvSpPr/>
            <p:nvPr/>
          </p:nvSpPr>
          <p:spPr>
            <a:xfrm>
              <a:off x="929578" y="1394237"/>
              <a:ext cx="3096937" cy="25846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600" dirty="0">
                  <a:solidFill>
                    <a:srgbClr val="2C2821"/>
                  </a:solidFill>
                  <a:latin typeface="Mulish" panose="020B0604020202020204" charset="0"/>
                  <a:ea typeface="Alice" pitchFamily="34" charset="-122"/>
                  <a:cs typeface="Mulish" panose="020B0604020202020204" charset="0"/>
                </a:rPr>
                <a:t>Управление</a:t>
              </a:r>
              <a:endParaRPr lang="en-US" sz="1600" dirty="0">
                <a:latin typeface="Mulish" panose="020B0604020202020204" charset="0"/>
                <a:cs typeface="Mulish" panose="020B0604020202020204" charset="0"/>
              </a:endParaRPr>
            </a:p>
          </p:txBody>
        </p:sp>
        <p:sp>
          <p:nvSpPr>
            <p:cNvPr id="29" name="Text 5">
              <a:extLst>
                <a:ext uri="{FF2B5EF4-FFF2-40B4-BE49-F238E27FC236}">
                  <a16:creationId xmlns:a16="http://schemas.microsoft.com/office/drawing/2014/main" xmlns="" id="{901E56D1-99AC-1E39-4221-C0904A7D53F1}"/>
                </a:ext>
              </a:extLst>
            </p:cNvPr>
            <p:cNvSpPr/>
            <p:nvPr/>
          </p:nvSpPr>
          <p:spPr>
            <a:xfrm>
              <a:off x="1010605" y="1840229"/>
              <a:ext cx="3096937" cy="24804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25000"/>
                </a:lnSpc>
                <a:buNone/>
              </a:pPr>
              <a:r>
                <a:rPr lang="en-US" sz="1300" b="1" dirty="0">
                  <a:solidFill>
                    <a:srgbClr val="2C2821"/>
                  </a:solidFill>
                  <a:latin typeface="Mulish" panose="020B0604020202020204" charset="0"/>
                  <a:ea typeface="Lora" pitchFamily="34" charset="-122"/>
                  <a:cs typeface="Mulish" panose="020B0604020202020204" charset="0"/>
                </a:rPr>
                <a:t>С пульта на расстоянии </a:t>
              </a:r>
              <a:r>
                <a:rPr lang="en-US" sz="1300" b="1" dirty="0">
                  <a:solidFill>
                    <a:srgbClr val="2C2821"/>
                  </a:solidFill>
                  <a:latin typeface="Mulish" panose="020B0604020202020204" charset="0"/>
                  <a:ea typeface="Lora Bold" pitchFamily="34" charset="-122"/>
                  <a:cs typeface="Mulish" panose="020B0604020202020204" charset="0"/>
                </a:rPr>
                <a:t>до 2 км</a:t>
              </a:r>
              <a:endParaRPr lang="en-US" sz="1300" b="1" dirty="0">
                <a:latin typeface="Mulish" panose="020B0604020202020204" charset="0"/>
                <a:cs typeface="Mulish" panose="020B0604020202020204" charset="0"/>
              </a:endParaRP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928874E1-8143-D47A-BB50-6F233BF2A2B1}"/>
              </a:ext>
            </a:extLst>
          </p:cNvPr>
          <p:cNvGrpSpPr/>
          <p:nvPr/>
        </p:nvGrpSpPr>
        <p:grpSpPr>
          <a:xfrm>
            <a:off x="788163" y="2546422"/>
            <a:ext cx="3662644" cy="1278904"/>
            <a:chOff x="788163" y="2546422"/>
            <a:chExt cx="3662644" cy="1278904"/>
          </a:xfrm>
        </p:grpSpPr>
        <p:pic>
          <p:nvPicPr>
            <p:cNvPr id="18" name="Image 1" descr="preencoded.png">
              <a:extLst>
                <a:ext uri="{FF2B5EF4-FFF2-40B4-BE49-F238E27FC236}">
                  <a16:creationId xmlns:a16="http://schemas.microsoft.com/office/drawing/2014/main" xmlns="" id="{4F62105E-EB2B-2C88-7291-D27845C0DCEC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788163" y="2546422"/>
              <a:ext cx="3541822" cy="1278904"/>
            </a:xfrm>
            <a:prstGeom prst="rect">
              <a:avLst/>
            </a:prstGeom>
          </p:spPr>
        </p:pic>
        <p:sp>
          <p:nvSpPr>
            <p:cNvPr id="31" name="Text 6">
              <a:extLst>
                <a:ext uri="{FF2B5EF4-FFF2-40B4-BE49-F238E27FC236}">
                  <a16:creationId xmlns:a16="http://schemas.microsoft.com/office/drawing/2014/main" xmlns="" id="{78956850-41C9-7547-7AE6-199A4CB0E58B}"/>
                </a:ext>
              </a:extLst>
            </p:cNvPr>
            <p:cNvSpPr/>
            <p:nvPr/>
          </p:nvSpPr>
          <p:spPr>
            <a:xfrm>
              <a:off x="929580" y="2600526"/>
              <a:ext cx="3096937" cy="25846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600" dirty="0">
                  <a:solidFill>
                    <a:srgbClr val="2C2821"/>
                  </a:solidFill>
                  <a:latin typeface="Mulish" panose="020B0604020202020204" charset="0"/>
                  <a:ea typeface="Alice" pitchFamily="34" charset="-122"/>
                  <a:cs typeface="Mulish" panose="020B0604020202020204" charset="0"/>
                </a:rPr>
                <a:t>Возможности</a:t>
              </a:r>
              <a:endParaRPr lang="en-US" sz="1600" dirty="0">
                <a:latin typeface="Mulish" panose="020B0604020202020204" charset="0"/>
                <a:cs typeface="Mulish" panose="020B060402020202020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6C306F77-F403-497C-1378-983DF3E93051}"/>
                </a:ext>
              </a:extLst>
            </p:cNvPr>
            <p:cNvSpPr txBox="1"/>
            <p:nvPr/>
          </p:nvSpPr>
          <p:spPr>
            <a:xfrm>
              <a:off x="929578" y="2912556"/>
              <a:ext cx="3521229" cy="8237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l">
                <a:lnSpc>
                  <a:spcPct val="125000"/>
                </a:lnSpc>
                <a:buNone/>
              </a:pPr>
              <a:r>
                <a:rPr lang="en-US" sz="1300" b="1" dirty="0">
                  <a:solidFill>
                    <a:srgbClr val="2C2821"/>
                  </a:solidFill>
                  <a:latin typeface="Mulish" panose="020B0604020202020204" charset="0"/>
                  <a:ea typeface="Lora" pitchFamily="34" charset="-122"/>
                  <a:cs typeface="Mulish" panose="020B0604020202020204" charset="0"/>
                </a:rPr>
                <a:t>Тепловизор работает ночью, грузоподъёмность — </a:t>
              </a:r>
              <a:r>
                <a:rPr lang="en-US" sz="1300" b="1" dirty="0">
                  <a:solidFill>
                    <a:srgbClr val="2C2821"/>
                  </a:solidFill>
                  <a:latin typeface="Mulish" panose="020B0604020202020204" charset="0"/>
                  <a:ea typeface="Lora Bold" pitchFamily="34" charset="-122"/>
                  <a:cs typeface="Mulish" panose="020B0604020202020204" charset="0"/>
                </a:rPr>
                <a:t>более 500 кг</a:t>
              </a:r>
              <a:r>
                <a:rPr lang="en-US" sz="1300" b="1" dirty="0">
                  <a:solidFill>
                    <a:srgbClr val="2C2821"/>
                  </a:solidFill>
                  <a:latin typeface="Mulish" panose="020B0604020202020204" charset="0"/>
                  <a:ea typeface="Lora" pitchFamily="34" charset="-122"/>
                  <a:cs typeface="Mulish" panose="020B0604020202020204" charset="0"/>
                </a:rPr>
                <a:t>, запас хода — </a:t>
              </a:r>
              <a:r>
                <a:rPr lang="en-US" sz="1300" b="1" dirty="0">
                  <a:solidFill>
                    <a:srgbClr val="2C2821"/>
                  </a:solidFill>
                  <a:latin typeface="Mulish" panose="020B0604020202020204" charset="0"/>
                  <a:ea typeface="Lora Bold" pitchFamily="34" charset="-122"/>
                  <a:cs typeface="Mulish" panose="020B0604020202020204" charset="0"/>
                </a:rPr>
                <a:t>150 км</a:t>
              </a:r>
              <a:endParaRPr lang="en-US" sz="1300" b="1" dirty="0">
                <a:latin typeface="Mulish" panose="020B0604020202020204" charset="0"/>
                <a:cs typeface="Mulish" panose="020B0604020202020204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039D9E55-6474-381B-9CA9-9F0F1788BC11}"/>
              </a:ext>
            </a:extLst>
          </p:cNvPr>
          <p:cNvGrpSpPr/>
          <p:nvPr/>
        </p:nvGrpSpPr>
        <p:grpSpPr>
          <a:xfrm>
            <a:off x="788162" y="4102442"/>
            <a:ext cx="3541822" cy="1019870"/>
            <a:chOff x="788161" y="4076796"/>
            <a:chExt cx="3541822" cy="1019870"/>
          </a:xfrm>
        </p:grpSpPr>
        <p:pic>
          <p:nvPicPr>
            <p:cNvPr id="23" name="Image 1" descr="preencoded.png">
              <a:extLst>
                <a:ext uri="{FF2B5EF4-FFF2-40B4-BE49-F238E27FC236}">
                  <a16:creationId xmlns:a16="http://schemas.microsoft.com/office/drawing/2014/main" xmlns="" id="{7DCF2225-D9EB-A09C-4009-931010BC1A27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788161" y="4076796"/>
              <a:ext cx="3541822" cy="1019870"/>
            </a:xfrm>
            <a:prstGeom prst="rect">
              <a:avLst/>
            </a:prstGeom>
          </p:spPr>
        </p:pic>
        <p:sp>
          <p:nvSpPr>
            <p:cNvPr id="35" name="Text 8">
              <a:extLst>
                <a:ext uri="{FF2B5EF4-FFF2-40B4-BE49-F238E27FC236}">
                  <a16:creationId xmlns:a16="http://schemas.microsoft.com/office/drawing/2014/main" xmlns="" id="{5643DDC4-BB94-5906-346F-FFFF7906BF0F}"/>
                </a:ext>
              </a:extLst>
            </p:cNvPr>
            <p:cNvSpPr/>
            <p:nvPr/>
          </p:nvSpPr>
          <p:spPr>
            <a:xfrm>
              <a:off x="929578" y="4143733"/>
              <a:ext cx="3096937" cy="25846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600" dirty="0">
                  <a:solidFill>
                    <a:srgbClr val="2C2821"/>
                  </a:solidFill>
                  <a:latin typeface="Mulish" panose="020B0604020202020204" charset="0"/>
                  <a:ea typeface="Alice" pitchFamily="34" charset="-122"/>
                  <a:cs typeface="Mulish" panose="020B0604020202020204" charset="0"/>
                </a:rPr>
                <a:t>Применение</a:t>
              </a:r>
              <a:endParaRPr lang="en-US" sz="1600" dirty="0">
                <a:latin typeface="Mulish" panose="020B0604020202020204" charset="0"/>
                <a:cs typeface="Mulish" panose="020B0604020202020204" charset="0"/>
              </a:endParaRPr>
            </a:p>
          </p:txBody>
        </p:sp>
        <p:sp>
          <p:nvSpPr>
            <p:cNvPr id="37" name="Text 9">
              <a:extLst>
                <a:ext uri="{FF2B5EF4-FFF2-40B4-BE49-F238E27FC236}">
                  <a16:creationId xmlns:a16="http://schemas.microsoft.com/office/drawing/2014/main" xmlns="" id="{59193D33-653A-8E69-8F3D-477BE6516D66}"/>
                </a:ext>
              </a:extLst>
            </p:cNvPr>
            <p:cNvSpPr/>
            <p:nvPr/>
          </p:nvSpPr>
          <p:spPr>
            <a:xfrm>
              <a:off x="929579" y="4455763"/>
              <a:ext cx="3096937" cy="24804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25000"/>
                </a:lnSpc>
                <a:buNone/>
              </a:pPr>
              <a:r>
                <a:rPr lang="en-US" sz="1300" b="1" dirty="0">
                  <a:solidFill>
                    <a:srgbClr val="2C2821"/>
                  </a:solidFill>
                  <a:latin typeface="Mulish" panose="020B0604020202020204" charset="0"/>
                  <a:ea typeface="Lora" pitchFamily="34" charset="-122"/>
                  <a:cs typeface="Mulish" panose="020B0604020202020204" charset="0"/>
                </a:rPr>
                <a:t>Разведка, перевозка грузов, эвакуация</a:t>
              </a:r>
              <a:endParaRPr lang="en-US" sz="1300" b="1" dirty="0">
                <a:latin typeface="Mulish" panose="020B0604020202020204" charset="0"/>
                <a:cs typeface="Mulish" panose="020B0604020202020204" charset="0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43208A-4F77-D73D-2D1F-AD36F4A803E1}"/>
              </a:ext>
            </a:extLst>
          </p:cNvPr>
          <p:cNvGrpSpPr/>
          <p:nvPr/>
        </p:nvGrpSpPr>
        <p:grpSpPr>
          <a:xfrm>
            <a:off x="5669667" y="233024"/>
            <a:ext cx="2120649" cy="251420"/>
            <a:chOff x="5634943" y="233024"/>
            <a:chExt cx="2120649" cy="251420"/>
          </a:xfrm>
        </p:grpSpPr>
        <p:sp>
          <p:nvSpPr>
            <p:cNvPr id="39" name="Shape 0">
              <a:extLst>
                <a:ext uri="{FF2B5EF4-FFF2-40B4-BE49-F238E27FC236}">
                  <a16:creationId xmlns:a16="http://schemas.microsoft.com/office/drawing/2014/main" xmlns="" id="{9DD98D8E-2E21-FB39-70F5-F957162E884E}"/>
                </a:ext>
              </a:extLst>
            </p:cNvPr>
            <p:cNvSpPr/>
            <p:nvPr/>
          </p:nvSpPr>
          <p:spPr>
            <a:xfrm>
              <a:off x="5634943" y="233024"/>
              <a:ext cx="2120649" cy="251420"/>
            </a:xfrm>
            <a:prstGeom prst="roundRect">
              <a:avLst>
                <a:gd name="adj" fmla="val 7894"/>
              </a:avLst>
            </a:prstGeom>
            <a:solidFill>
              <a:srgbClr val="D7F4E4"/>
            </a:solidFill>
            <a:ln/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Text 9">
              <a:extLst>
                <a:ext uri="{FF2B5EF4-FFF2-40B4-BE49-F238E27FC236}">
                  <a16:creationId xmlns:a16="http://schemas.microsoft.com/office/drawing/2014/main" xmlns="" id="{856EC0B6-1C5D-5AC9-03DA-BA90AA3D48E6}"/>
                </a:ext>
              </a:extLst>
            </p:cNvPr>
            <p:cNvSpPr/>
            <p:nvPr/>
          </p:nvSpPr>
          <p:spPr>
            <a:xfrm>
              <a:off x="5996820" y="233024"/>
              <a:ext cx="1396894" cy="25142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25000"/>
                </a:lnSpc>
                <a:buNone/>
              </a:pPr>
              <a:r>
                <a:rPr lang="ru-RU" sz="1300" dirty="0">
                  <a:latin typeface="Mulish" panose="020B0604020202020204" charset="0"/>
                  <a:cs typeface="Mulish" panose="020B0604020202020204" charset="0"/>
                </a:rPr>
                <a:t>Видеоролик № 3</a:t>
              </a:r>
              <a:endParaRPr lang="en-US" sz="1300" dirty="0">
                <a:latin typeface="Mulish" panose="020B0604020202020204" charset="0"/>
                <a:cs typeface="Mulish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1637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1582;p41">
            <a:extLst>
              <a:ext uri="{FF2B5EF4-FFF2-40B4-BE49-F238E27FC236}">
                <a16:creationId xmlns:a16="http://schemas.microsoft.com/office/drawing/2014/main" xmlns="" id="{6E3CC1B5-EDA2-81B9-F862-32AF7F15F460}"/>
              </a:ext>
            </a:extLst>
          </p:cNvPr>
          <p:cNvSpPr/>
          <p:nvPr/>
        </p:nvSpPr>
        <p:spPr>
          <a:xfrm>
            <a:off x="569737" y="5445192"/>
            <a:ext cx="577016" cy="523907"/>
          </a:xfrm>
          <a:prstGeom prst="roundRect">
            <a:avLst>
              <a:gd name="adj" fmla="val 16667"/>
            </a:avLst>
          </a:prstGeom>
          <a:solidFill>
            <a:srgbClr val="4285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Mulish" pitchFamily="2" charset="-52"/>
            </a:endParaRPr>
          </a:p>
        </p:txBody>
      </p:sp>
      <p:sp>
        <p:nvSpPr>
          <p:cNvPr id="41" name="Google Shape;1582;p41">
            <a:extLst>
              <a:ext uri="{FF2B5EF4-FFF2-40B4-BE49-F238E27FC236}">
                <a16:creationId xmlns:a16="http://schemas.microsoft.com/office/drawing/2014/main" xmlns="" id="{A227549D-92DC-73E0-E3CC-EEE5F9C5E6A8}"/>
              </a:ext>
            </a:extLst>
          </p:cNvPr>
          <p:cNvSpPr/>
          <p:nvPr/>
        </p:nvSpPr>
        <p:spPr>
          <a:xfrm>
            <a:off x="569737" y="4320936"/>
            <a:ext cx="577016" cy="523907"/>
          </a:xfrm>
          <a:prstGeom prst="roundRect">
            <a:avLst>
              <a:gd name="adj" fmla="val 16667"/>
            </a:avLst>
          </a:prstGeom>
          <a:solidFill>
            <a:srgbClr val="2E9C5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Mulish" pitchFamily="2" charset="-52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075B14A-65CE-638A-8F73-52E6B6D438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xmlns="" id="{ECCAB823-8652-EA13-9CB5-87808841FA1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9" name="Text 0">
            <a:extLst>
              <a:ext uri="{FF2B5EF4-FFF2-40B4-BE49-F238E27FC236}">
                <a16:creationId xmlns:a16="http://schemas.microsoft.com/office/drawing/2014/main" xmlns="" id="{AA59A718-72CB-8CC4-273D-1DFD4ACFB117}"/>
              </a:ext>
            </a:extLst>
          </p:cNvPr>
          <p:cNvSpPr/>
          <p:nvPr/>
        </p:nvSpPr>
        <p:spPr>
          <a:xfrm>
            <a:off x="487855" y="330719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233E32"/>
                </a:solidFill>
                <a:latin typeface="Mulish" panose="020B0604020202020204" charset="0"/>
                <a:ea typeface="Alice" pitchFamily="34" charset="-122"/>
                <a:cs typeface="Mulish" panose="020B0604020202020204" charset="0"/>
              </a:rPr>
              <a:t>Производство дронов в Кургане</a:t>
            </a:r>
            <a:endParaRPr lang="en-US" sz="3250" b="1" dirty="0">
              <a:latin typeface="Mulish" panose="020B0604020202020204" charset="0"/>
              <a:cs typeface="Mulish" panose="020B0604020202020204" charset="0"/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xmlns="" id="{8327F05C-8BF6-2B62-FCDC-1A0CB91E6BCA}"/>
              </a:ext>
            </a:extLst>
          </p:cNvPr>
          <p:cNvSpPr/>
          <p:nvPr/>
        </p:nvSpPr>
        <p:spPr>
          <a:xfrm>
            <a:off x="568878" y="1137520"/>
            <a:ext cx="629686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Студенты профессиональных учебных заведений собрали </a:t>
            </a:r>
            <a:r>
              <a:rPr lang="en-US" sz="1400" b="1" dirty="0">
                <a:solidFill>
                  <a:srgbClr val="2C2821"/>
                </a:solidFill>
                <a:latin typeface="Mulish" panose="020B0604020202020204" charset="0"/>
                <a:ea typeface="Lora Bold" pitchFamily="34" charset="-122"/>
                <a:cs typeface="Mulish" panose="020B0604020202020204" charset="0"/>
              </a:rPr>
              <a:t>более 130 дронов</a:t>
            </a:r>
            <a:r>
              <a:rPr lang="en-US" sz="140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. Это реальное производство и реальная работа!</a:t>
            </a:r>
            <a:endParaRPr lang="en-US" sz="1400" dirty="0">
              <a:latin typeface="Mulish" panose="020B0604020202020204" charset="0"/>
              <a:cs typeface="Mulish" panose="020B0604020202020204" charset="0"/>
            </a:endParaRPr>
          </a:p>
        </p:txBody>
      </p:sp>
      <p:sp>
        <p:nvSpPr>
          <p:cNvPr id="13" name="Google Shape;1582;p41">
            <a:extLst>
              <a:ext uri="{FF2B5EF4-FFF2-40B4-BE49-F238E27FC236}">
                <a16:creationId xmlns:a16="http://schemas.microsoft.com/office/drawing/2014/main" xmlns="" id="{CA87C9C3-5614-4E86-28A5-81591216FF4D}"/>
              </a:ext>
            </a:extLst>
          </p:cNvPr>
          <p:cNvSpPr/>
          <p:nvPr/>
        </p:nvSpPr>
        <p:spPr>
          <a:xfrm>
            <a:off x="569737" y="2155948"/>
            <a:ext cx="577016" cy="516731"/>
          </a:xfrm>
          <a:prstGeom prst="roundRect">
            <a:avLst>
              <a:gd name="adj" fmla="val 16667"/>
            </a:avLst>
          </a:prstGeom>
          <a:solidFill>
            <a:srgbClr val="2DBE6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latin typeface="Mulish" pitchFamily="2" charset="-52"/>
            </a:endParaRPr>
          </a:p>
        </p:txBody>
      </p:sp>
      <p:sp>
        <p:nvSpPr>
          <p:cNvPr id="15" name="Google Shape;1582;p41">
            <a:extLst>
              <a:ext uri="{FF2B5EF4-FFF2-40B4-BE49-F238E27FC236}">
                <a16:creationId xmlns:a16="http://schemas.microsoft.com/office/drawing/2014/main" xmlns="" id="{58654C38-841D-4CB2-383A-E2F993E2E805}"/>
              </a:ext>
            </a:extLst>
          </p:cNvPr>
          <p:cNvSpPr/>
          <p:nvPr/>
        </p:nvSpPr>
        <p:spPr>
          <a:xfrm>
            <a:off x="569737" y="3225899"/>
            <a:ext cx="577016" cy="523907"/>
          </a:xfrm>
          <a:prstGeom prst="roundRect">
            <a:avLst>
              <a:gd name="adj" fmla="val 16667"/>
            </a:avLst>
          </a:prstGeom>
          <a:solidFill>
            <a:srgbClr val="9477E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Mulish" pitchFamily="2" charset="-52"/>
            </a:endParaRPr>
          </a:p>
        </p:txBody>
      </p:sp>
      <p:sp>
        <p:nvSpPr>
          <p:cNvPr id="17" name="Google Shape;1590;p41">
            <a:extLst>
              <a:ext uri="{FF2B5EF4-FFF2-40B4-BE49-F238E27FC236}">
                <a16:creationId xmlns:a16="http://schemas.microsoft.com/office/drawing/2014/main" xmlns="" id="{739745B5-7FF2-163E-13DC-DCC27C40272B}"/>
              </a:ext>
            </a:extLst>
          </p:cNvPr>
          <p:cNvSpPr txBox="1">
            <a:spLocks/>
          </p:cNvSpPr>
          <p:nvPr/>
        </p:nvSpPr>
        <p:spPr>
          <a:xfrm>
            <a:off x="487855" y="2326192"/>
            <a:ext cx="730202" cy="19524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ulish" pitchFamily="2" charset="-52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bg1"/>
                </a:solidFill>
              </a:rPr>
              <a:t>1</a:t>
            </a:r>
            <a:endParaRPr lang="en" dirty="0">
              <a:solidFill>
                <a:schemeClr val="bg1"/>
              </a:solidFill>
            </a:endParaRPr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xmlns="" id="{FA8301C4-727C-D5A3-A4B2-CE9FC4409953}"/>
              </a:ext>
            </a:extLst>
          </p:cNvPr>
          <p:cNvSpPr/>
          <p:nvPr/>
        </p:nvSpPr>
        <p:spPr>
          <a:xfrm>
            <a:off x="1467608" y="2147420"/>
            <a:ext cx="5490727" cy="276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Собрать корпус</a:t>
            </a:r>
            <a:endParaRPr lang="en-US" sz="1600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xmlns="" id="{EC4927BF-0292-2A58-B663-19E2AA4038A1}"/>
              </a:ext>
            </a:extLst>
          </p:cNvPr>
          <p:cNvSpPr/>
          <p:nvPr/>
        </p:nvSpPr>
        <p:spPr>
          <a:xfrm>
            <a:off x="1467607" y="2423815"/>
            <a:ext cx="54907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Mulish" panose="020B0604020202020204" charset="0"/>
              </a:rPr>
              <a:t>Установить моторы и раму</a:t>
            </a:r>
            <a:endParaRPr lang="en-US" sz="1300" dirty="0"/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xmlns="" id="{2681F3AD-B0C7-E4D1-437C-1F152E7A9141}"/>
              </a:ext>
            </a:extLst>
          </p:cNvPr>
          <p:cNvSpPr/>
          <p:nvPr/>
        </p:nvSpPr>
        <p:spPr>
          <a:xfrm>
            <a:off x="1467607" y="3225899"/>
            <a:ext cx="54907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Настроить электронику</a:t>
            </a:r>
            <a:endParaRPr lang="en-US" sz="1600" dirty="0"/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xmlns="" id="{887632A0-FDD6-A0F9-64C9-9B8AC5FB3028}"/>
              </a:ext>
            </a:extLst>
          </p:cNvPr>
          <p:cNvSpPr/>
          <p:nvPr/>
        </p:nvSpPr>
        <p:spPr>
          <a:xfrm>
            <a:off x="1467607" y="3571180"/>
            <a:ext cx="5490727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Подключить платы и датчики</a:t>
            </a:r>
            <a:endParaRPr lang="en-US" sz="1300" dirty="0"/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xmlns="" id="{3D1D24E2-C274-2F1D-6C9E-CB094CEEF103}"/>
              </a:ext>
            </a:extLst>
          </p:cNvPr>
          <p:cNvSpPr/>
          <p:nvPr/>
        </p:nvSpPr>
        <p:spPr>
          <a:xfrm>
            <a:off x="1467607" y="4362847"/>
            <a:ext cx="54907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Запрограммировать</a:t>
            </a:r>
            <a:endParaRPr lang="en-US" sz="1600" dirty="0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xmlns="" id="{AC8F746E-AF56-F227-095C-5EFDAD4A2F95}"/>
              </a:ext>
            </a:extLst>
          </p:cNvPr>
          <p:cNvSpPr/>
          <p:nvPr/>
        </p:nvSpPr>
        <p:spPr>
          <a:xfrm>
            <a:off x="1467607" y="4708128"/>
            <a:ext cx="5490727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Систему управления и навигацию</a:t>
            </a:r>
            <a:endParaRPr lang="en-US" sz="1300" dirty="0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xmlns="" id="{E3AABF24-4693-CF4D-437A-AE954EF24C48}"/>
              </a:ext>
            </a:extLst>
          </p:cNvPr>
          <p:cNvSpPr/>
          <p:nvPr/>
        </p:nvSpPr>
        <p:spPr>
          <a:xfrm>
            <a:off x="1467607" y="5499795"/>
            <a:ext cx="54907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Проверить связь</a:t>
            </a:r>
            <a:endParaRPr lang="en-US" sz="1600" dirty="0"/>
          </a:p>
        </p:txBody>
      </p:sp>
      <p:sp>
        <p:nvSpPr>
          <p:cNvPr id="33" name="Text 17">
            <a:extLst>
              <a:ext uri="{FF2B5EF4-FFF2-40B4-BE49-F238E27FC236}">
                <a16:creationId xmlns:a16="http://schemas.microsoft.com/office/drawing/2014/main" xmlns="" id="{D028A4D2-C773-A13D-A40A-4907FAA4A3E4}"/>
              </a:ext>
            </a:extLst>
          </p:cNvPr>
          <p:cNvSpPr/>
          <p:nvPr/>
        </p:nvSpPr>
        <p:spPr>
          <a:xfrm>
            <a:off x="1467607" y="5845076"/>
            <a:ext cx="5490727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Навигацию и каналы передачи данных</a:t>
            </a:r>
            <a:endParaRPr lang="en-US" sz="1300" dirty="0"/>
          </a:p>
        </p:txBody>
      </p:sp>
      <p:sp>
        <p:nvSpPr>
          <p:cNvPr id="35" name="Google Shape;1590;p41">
            <a:extLst>
              <a:ext uri="{FF2B5EF4-FFF2-40B4-BE49-F238E27FC236}">
                <a16:creationId xmlns:a16="http://schemas.microsoft.com/office/drawing/2014/main" xmlns="" id="{334E0C8C-0F3F-9EAC-8D91-D990C5602EA8}"/>
              </a:ext>
            </a:extLst>
          </p:cNvPr>
          <p:cNvSpPr txBox="1">
            <a:spLocks/>
          </p:cNvSpPr>
          <p:nvPr/>
        </p:nvSpPr>
        <p:spPr>
          <a:xfrm>
            <a:off x="487855" y="3386741"/>
            <a:ext cx="730202" cy="24292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ulish" pitchFamily="2" charset="-52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bg1"/>
                </a:solidFill>
              </a:rPr>
              <a:t>2</a:t>
            </a:r>
            <a:endParaRPr lang="en" dirty="0">
              <a:solidFill>
                <a:schemeClr val="bg1"/>
              </a:solidFill>
            </a:endParaRPr>
          </a:p>
        </p:txBody>
      </p:sp>
      <p:sp>
        <p:nvSpPr>
          <p:cNvPr id="37" name="Google Shape;1590;p41">
            <a:extLst>
              <a:ext uri="{FF2B5EF4-FFF2-40B4-BE49-F238E27FC236}">
                <a16:creationId xmlns:a16="http://schemas.microsoft.com/office/drawing/2014/main" xmlns="" id="{5044A4B4-2496-4765-B340-85FC9F36A8CC}"/>
              </a:ext>
            </a:extLst>
          </p:cNvPr>
          <p:cNvSpPr txBox="1">
            <a:spLocks/>
          </p:cNvSpPr>
          <p:nvPr/>
        </p:nvSpPr>
        <p:spPr>
          <a:xfrm>
            <a:off x="487855" y="4517487"/>
            <a:ext cx="730202" cy="19524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ulish" pitchFamily="2" charset="-52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bg1"/>
                </a:solidFill>
              </a:rPr>
              <a:t>3</a:t>
            </a:r>
            <a:endParaRPr lang="en" dirty="0">
              <a:solidFill>
                <a:schemeClr val="bg1"/>
              </a:solidFill>
            </a:endParaRPr>
          </a:p>
        </p:txBody>
      </p:sp>
      <p:sp>
        <p:nvSpPr>
          <p:cNvPr id="39" name="Google Shape;1590;p41">
            <a:extLst>
              <a:ext uri="{FF2B5EF4-FFF2-40B4-BE49-F238E27FC236}">
                <a16:creationId xmlns:a16="http://schemas.microsoft.com/office/drawing/2014/main" xmlns="" id="{20D542B2-DB88-BB0B-5E65-96351A2CA231}"/>
              </a:ext>
            </a:extLst>
          </p:cNvPr>
          <p:cNvSpPr txBox="1">
            <a:spLocks/>
          </p:cNvSpPr>
          <p:nvPr/>
        </p:nvSpPr>
        <p:spPr>
          <a:xfrm>
            <a:off x="487855" y="5629027"/>
            <a:ext cx="730202" cy="19524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ulish" pitchFamily="2" charset="-52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bg1"/>
                </a:solidFill>
              </a:rPr>
              <a:t>4</a:t>
            </a:r>
            <a:endParaRPr lang="e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1462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9">
            <a:extLst>
              <a:ext uri="{FF2B5EF4-FFF2-40B4-BE49-F238E27FC236}">
                <a16:creationId xmlns:a16="http://schemas.microsoft.com/office/drawing/2014/main" xmlns="" id="{F89C5973-8B45-8943-94A7-9B187B61A7EB}"/>
              </a:ext>
            </a:extLst>
          </p:cNvPr>
          <p:cNvSpPr/>
          <p:nvPr/>
        </p:nvSpPr>
        <p:spPr>
          <a:xfrm>
            <a:off x="387636" y="5598854"/>
            <a:ext cx="6296860" cy="788491"/>
          </a:xfrm>
          <a:prstGeom prst="roundRect">
            <a:avLst>
              <a:gd name="adj" fmla="val 2978"/>
            </a:avLst>
          </a:prstGeom>
          <a:solidFill>
            <a:srgbClr val="D7F4E4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0127AB2-52FC-CE86-A929-823F0AB301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98255" y="3149600"/>
            <a:ext cx="4293745" cy="3708400"/>
          </a:xfrm>
          <a:prstGeom prst="rect">
            <a:avLst/>
          </a:prstGeom>
        </p:spPr>
      </p:pic>
      <p:sp>
        <p:nvSpPr>
          <p:cNvPr id="8" name="Text 1">
            <a:extLst>
              <a:ext uri="{FF2B5EF4-FFF2-40B4-BE49-F238E27FC236}">
                <a16:creationId xmlns:a16="http://schemas.microsoft.com/office/drawing/2014/main" xmlns="" id="{402FF131-F7AC-3876-ED0B-D3F25F181F14}"/>
              </a:ext>
            </a:extLst>
          </p:cNvPr>
          <p:cNvSpPr/>
          <p:nvPr/>
        </p:nvSpPr>
        <p:spPr>
          <a:xfrm>
            <a:off x="661474" y="541734"/>
            <a:ext cx="9663143" cy="978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233E32"/>
                </a:solidFill>
                <a:latin typeface="Mulish" panose="020B0604020202020204" charset="0"/>
                <a:ea typeface="Alice" pitchFamily="34" charset="-122"/>
                <a:cs typeface="Mulish" panose="020B0604020202020204" charset="0"/>
              </a:rPr>
              <a:t>Практическое задание: работа в группах</a:t>
            </a:r>
            <a:endParaRPr lang="en-US" sz="3050" dirty="0">
              <a:latin typeface="Mulish" panose="020B0604020202020204" charset="0"/>
              <a:cs typeface="Mulish" panose="020B060402020202020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0587EF5-C6A3-E027-1C92-FE24D7C8EECD}"/>
              </a:ext>
            </a:extLst>
          </p:cNvPr>
          <p:cNvSpPr txBox="1"/>
          <p:nvPr/>
        </p:nvSpPr>
        <p:spPr>
          <a:xfrm>
            <a:off x="661473" y="1523778"/>
            <a:ext cx="88760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/>
              <a:t>Вопрос 1 — Профессии</a:t>
            </a:r>
          </a:p>
          <a:p>
            <a:pPr>
              <a:buNone/>
            </a:pPr>
            <a:r>
              <a:rPr lang="ru-RU" sz="2400" dirty="0"/>
              <a:t>Назовите минимум </a:t>
            </a:r>
            <a:r>
              <a:rPr lang="ru-RU" sz="2400" b="1" dirty="0"/>
              <a:t>3 профессии</a:t>
            </a:r>
            <a:r>
              <a:rPr lang="ru-RU" sz="2400" dirty="0"/>
              <a:t> нужные в вашей сфере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7115EEB-0E97-CEED-F341-85CF3AC81AFF}"/>
              </a:ext>
            </a:extLst>
          </p:cNvPr>
          <p:cNvSpPr txBox="1"/>
          <p:nvPr/>
        </p:nvSpPr>
        <p:spPr>
          <a:xfrm>
            <a:off x="661473" y="2959278"/>
            <a:ext cx="762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/>
              <a:t>Вопрос 2 — Предметы</a:t>
            </a:r>
          </a:p>
          <a:p>
            <a:pPr>
              <a:buNone/>
            </a:pPr>
            <a:r>
              <a:rPr lang="ru-RU" sz="2400" dirty="0"/>
              <a:t>Назовите минимум </a:t>
            </a:r>
            <a:r>
              <a:rPr lang="ru-RU" sz="2400" b="1" dirty="0"/>
              <a:t>3 школьных предмета</a:t>
            </a:r>
            <a:r>
              <a:rPr lang="ru-RU" sz="2400" dirty="0"/>
              <a:t>, которые нужно знать для этих профессий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FF482D8-E742-9750-8485-D042C9B59638}"/>
              </a:ext>
            </a:extLst>
          </p:cNvPr>
          <p:cNvSpPr txBox="1"/>
          <p:nvPr/>
        </p:nvSpPr>
        <p:spPr>
          <a:xfrm>
            <a:off x="489031" y="5669935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⏱ Время работы — </a:t>
            </a:r>
            <a:r>
              <a:rPr lang="ru-RU" b="1" dirty="0"/>
              <a:t>8 минут</a:t>
            </a:r>
            <a:r>
              <a:rPr lang="ru-RU" dirty="0"/>
              <a:t>. Затем один представитель от группы зачитывает результаты.</a:t>
            </a:r>
          </a:p>
        </p:txBody>
      </p:sp>
      <p:sp>
        <p:nvSpPr>
          <p:cNvPr id="18" name="Скругленный прямоугольник 22">
            <a:extLst>
              <a:ext uri="{FF2B5EF4-FFF2-40B4-BE49-F238E27FC236}">
                <a16:creationId xmlns:a16="http://schemas.microsoft.com/office/drawing/2014/main" xmlns="" id="{A52585CE-D288-B16F-6608-8310CB096044}"/>
              </a:ext>
            </a:extLst>
          </p:cNvPr>
          <p:cNvSpPr/>
          <p:nvPr/>
        </p:nvSpPr>
        <p:spPr>
          <a:xfrm>
            <a:off x="489032" y="1335575"/>
            <a:ext cx="7798442" cy="1321451"/>
          </a:xfrm>
          <a:prstGeom prst="roundRect">
            <a:avLst>
              <a:gd name="adj" fmla="val 15378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spAutoFit/>
          </a:bodyPr>
          <a:lstStyle/>
          <a:p>
            <a:endParaRPr lang="ru-RU" sz="1600" dirty="0">
              <a:solidFill>
                <a:schemeClr val="accent4"/>
              </a:solidFill>
              <a:latin typeface="Mulish" pitchFamily="2" charset="-52"/>
            </a:endParaRPr>
          </a:p>
        </p:txBody>
      </p:sp>
      <p:sp>
        <p:nvSpPr>
          <p:cNvPr id="20" name="Скругленный прямоугольник 22">
            <a:extLst>
              <a:ext uri="{FF2B5EF4-FFF2-40B4-BE49-F238E27FC236}">
                <a16:creationId xmlns:a16="http://schemas.microsoft.com/office/drawing/2014/main" xmlns="" id="{1BE33270-B5AD-1182-F493-1324CEF28983}"/>
              </a:ext>
            </a:extLst>
          </p:cNvPr>
          <p:cNvSpPr/>
          <p:nvPr/>
        </p:nvSpPr>
        <p:spPr>
          <a:xfrm>
            <a:off x="489031" y="2942552"/>
            <a:ext cx="7520650" cy="1344043"/>
          </a:xfrm>
          <a:prstGeom prst="roundRect">
            <a:avLst>
              <a:gd name="adj" fmla="val 15378"/>
            </a:avLst>
          </a:prstGeom>
          <a:noFill/>
          <a:ln w="28575">
            <a:solidFill>
              <a:srgbClr val="6E51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spAutoFit/>
          </a:bodyPr>
          <a:lstStyle/>
          <a:p>
            <a:endParaRPr lang="ru-RU" sz="1600" dirty="0">
              <a:solidFill>
                <a:schemeClr val="accent4"/>
              </a:solidFill>
              <a:latin typeface="Mulish" pitchFamily="2" charset="-52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BF726EA-881C-EA2E-09E6-0AC51C53D6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94345" y="181263"/>
            <a:ext cx="2308623" cy="230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9837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253">
            <a:extLst>
              <a:ext uri="{FF2B5EF4-FFF2-40B4-BE49-F238E27FC236}">
                <a16:creationId xmlns:a16="http://schemas.microsoft.com/office/drawing/2014/main" xmlns="" id="{4C1DD0FC-443E-BB0D-EFAB-225D613E1ACE}"/>
              </a:ext>
            </a:extLst>
          </p:cNvPr>
          <p:cNvSpPr/>
          <p:nvPr/>
        </p:nvSpPr>
        <p:spPr>
          <a:xfrm>
            <a:off x="533659" y="336880"/>
            <a:ext cx="11427670" cy="909241"/>
          </a:xfrm>
          <a:prstGeom prst="roundRect">
            <a:avLst>
              <a:gd name="adj" fmla="val 17088"/>
            </a:avLst>
          </a:prstGeom>
          <a:gradFill>
            <a:gsLst>
              <a:gs pos="0">
                <a:srgbClr val="9477E6"/>
              </a:gs>
              <a:gs pos="50000">
                <a:srgbClr val="4285F4"/>
              </a:gs>
              <a:gs pos="100000">
                <a:srgbClr val="2DBE64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>
              <a:solidFill>
                <a:schemeClr val="accent2"/>
              </a:solidFill>
            </a:endParaRPr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xmlns="" id="{2B5D54D7-2DBB-C7D6-2328-ADFCEA30EB42}"/>
              </a:ext>
            </a:extLst>
          </p:cNvPr>
          <p:cNvSpPr/>
          <p:nvPr/>
        </p:nvSpPr>
        <p:spPr>
          <a:xfrm>
            <a:off x="661627" y="5282563"/>
            <a:ext cx="10868745" cy="909241"/>
          </a:xfrm>
          <a:prstGeom prst="roundRect">
            <a:avLst>
              <a:gd name="adj" fmla="val 2826"/>
            </a:avLst>
          </a:prstGeom>
          <a:solidFill>
            <a:srgbClr val="D7F4E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xmlns="" id="{42E70F25-A2EF-3A24-3065-E4FFCD7964AF}"/>
              </a:ext>
            </a:extLst>
          </p:cNvPr>
          <p:cNvSpPr/>
          <p:nvPr/>
        </p:nvSpPr>
        <p:spPr>
          <a:xfrm>
            <a:off x="661627" y="523857"/>
            <a:ext cx="10868745" cy="535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dirty="0">
                <a:solidFill>
                  <a:schemeClr val="bg1"/>
                </a:solidFill>
                <a:latin typeface="Mulish" panose="020B0604020202020204" charset="0"/>
                <a:ea typeface="Alice" pitchFamily="34" charset="-122"/>
                <a:cs typeface="Mulish" panose="020B0604020202020204" charset="0"/>
              </a:rPr>
              <a:t>За каждым беспилотником — команда специалистов</a:t>
            </a:r>
            <a:endParaRPr lang="en-US" sz="3350" dirty="0">
              <a:solidFill>
                <a:schemeClr val="bg1"/>
              </a:solidFill>
              <a:latin typeface="Mulish" panose="020B0604020202020204" charset="0"/>
              <a:cs typeface="Mulish" panose="020B0604020202020204" charset="0"/>
            </a:endParaRPr>
          </a:p>
        </p:txBody>
      </p:sp>
      <p:graphicFrame>
        <p:nvGraphicFramePr>
          <p:cNvPr id="8" name="Table 0">
            <a:extLst>
              <a:ext uri="{FF2B5EF4-FFF2-40B4-BE49-F238E27FC236}">
                <a16:creationId xmlns:a16="http://schemas.microsoft.com/office/drawing/2014/main" xmlns="" id="{B568E774-3413-5BE9-8D80-0217AA36D0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6966724"/>
              </p:ext>
            </p:extLst>
          </p:nvPr>
        </p:nvGraphicFramePr>
        <p:xfrm>
          <a:off x="661627" y="1666754"/>
          <a:ext cx="10868746" cy="33241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911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735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040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62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Сфера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Lora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Профессии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Lora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Школьные предметы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Lora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53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 Лесное хозяйство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Twemoji Mozilla, Apple Color Emoji, Segoe UI Emoji, Segoe UI Symbol, Noto Color Emoji, EmojiOne Color, Android Emoji, sans-serif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Оператор БПЛА, специалист по данным, программист, лесничий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Lora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Информатика, география, биология, математика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Lora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53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 Сельское хозяйство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Twemoji Mozilla, Apple Color Emoji, Segoe UI Emoji, Segoe UI Symbol, Noto Color Emoji, EmojiOne Color, Android Emoji, sans-serif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Оператор беспилотной техники, программист ИИ, агроном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Lora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Информатика, математика, физика, биология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Lora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53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 Оборонная пром.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Twemoji Mozilla, Apple Color Emoji, Segoe UI Emoji, Segoe UI Symbol, Noto Color Emoji, EmojiOne Color, Android Emoji, sans-serif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Инженер-конструктор, электронщик, программист, испытатель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Lora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Математика, физика, </a:t>
                      </a:r>
                      <a:r>
                        <a:rPr lang="en-US" sz="16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информатика</a:t>
                      </a: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, технология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Lora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168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 Производство дронов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Twemoji Mozilla, Apple Color Emoji, Segoe UI Emoji, Segoe UI Symbol, Noto Color Emoji, EmojiOne Color, Android Emoji, sans-serif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Конструктор, программист, сборщик, оператор-испытатель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Lora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ulish" panose="020B0604020202020204" charset="0"/>
                          <a:cs typeface="Mulish" panose="020B0604020202020204" charset="0"/>
                        </a:rPr>
                        <a:t>Информатика, математика, физика, технология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ulish" panose="020B0604020202020204" charset="0"/>
                        <a:ea typeface="Lora" charset="0"/>
                        <a:cs typeface="Mulish" panose="020B0604020202020204" charset="0"/>
                      </a:endParaRPr>
                    </a:p>
                  </a:txBody>
                  <a:tcPr marL="171298" marR="171298" marT="6350" marB="635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F84E134-95F7-A81F-C3AC-D5CDC5B5AF60}"/>
              </a:ext>
            </a:extLst>
          </p:cNvPr>
          <p:cNvSpPr txBox="1"/>
          <p:nvPr/>
        </p:nvSpPr>
        <p:spPr>
          <a:xfrm>
            <a:off x="813122" y="5411517"/>
            <a:ext cx="10868745" cy="651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💡 </a:t>
            </a:r>
            <a:r>
              <a:rPr lang="en-US" sz="1500" dirty="0">
                <a:solidFill>
                  <a:srgbClr val="000000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Без программиста дрон не полетит, без сетевого администратора данные не дойдут, без инженера-конструктора нечего собирать.</a:t>
            </a:r>
            <a:endParaRPr lang="en-US" sz="1500" dirty="0">
              <a:latin typeface="Mulish" panose="020B0604020202020204" charset="0"/>
              <a:cs typeface="Mulish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7793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xmlns="" id="{610394D0-6F55-8E16-5A8D-2D3B2B133852}"/>
              </a:ext>
            </a:extLst>
          </p:cNvPr>
          <p:cNvSpPr/>
          <p:nvPr/>
        </p:nvSpPr>
        <p:spPr>
          <a:xfrm>
            <a:off x="835165" y="385996"/>
            <a:ext cx="10984307" cy="798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500" b="1" dirty="0">
                <a:solidFill>
                  <a:srgbClr val="233E32"/>
                </a:solidFill>
                <a:latin typeface="Mulish" panose="020B0604020202020204" charset="0"/>
                <a:ea typeface="Alice" pitchFamily="34" charset="-122"/>
                <a:cs typeface="Mulish" panose="020B0604020202020204" charset="0"/>
              </a:rPr>
              <a:t>Школьные предметы </a:t>
            </a:r>
            <a:r>
              <a:rPr lang="ru-RU" sz="2500" b="1" dirty="0">
                <a:latin typeface="Mulish" panose="020B0604020202020204" charset="0"/>
                <a:cs typeface="Mulish" panose="020B0604020202020204" charset="0"/>
              </a:rPr>
              <a:t>важные для работы с беспилотными системами</a:t>
            </a:r>
            <a:endParaRPr lang="en-US" sz="2500" b="1" dirty="0">
              <a:latin typeface="Mulish" panose="020B0604020202020204" charset="0"/>
              <a:cs typeface="Mulish" panose="020B0604020202020204" charset="0"/>
            </a:endParaRP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xmlns="" id="{A620C3AC-6A0F-D80C-F5E2-0087388499D7}"/>
              </a:ext>
            </a:extLst>
          </p:cNvPr>
          <p:cNvSpPr/>
          <p:nvPr/>
        </p:nvSpPr>
        <p:spPr>
          <a:xfrm>
            <a:off x="696199" y="1954164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Информатика</a:t>
            </a:r>
            <a:endParaRPr lang="en-US" sz="1850" dirty="0"/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xmlns="" id="{4D91C71B-435D-2633-234D-109F36B7B846}"/>
              </a:ext>
            </a:extLst>
          </p:cNvPr>
          <p:cNvSpPr/>
          <p:nvPr/>
        </p:nvSpPr>
        <p:spPr>
          <a:xfrm>
            <a:off x="696199" y="2431598"/>
            <a:ext cx="4035274" cy="8556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Программирование, работа с данными, искусственный интеллект</a:t>
            </a:r>
            <a:endParaRPr lang="en-US" sz="1450" dirty="0">
              <a:latin typeface="Mulish" panose="020B0604020202020204" charset="0"/>
              <a:cs typeface="Mulish" panose="020B0604020202020204" charset="0"/>
            </a:endParaRPr>
          </a:p>
        </p:txBody>
      </p:sp>
      <p:pic>
        <p:nvPicPr>
          <p:cNvPr id="20" name="Image 2" descr="preencoded.png">
            <a:extLst>
              <a:ext uri="{FF2B5EF4-FFF2-40B4-BE49-F238E27FC236}">
                <a16:creationId xmlns:a16="http://schemas.microsoft.com/office/drawing/2014/main" xmlns="" id="{39AC3926-4EEC-FA36-3FE3-4517D90018C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696199" y="3598553"/>
            <a:ext cx="472468" cy="472480"/>
          </a:xfrm>
          <a:prstGeom prst="rect">
            <a:avLst/>
          </a:prstGeom>
        </p:spPr>
      </p:pic>
      <p:sp>
        <p:nvSpPr>
          <p:cNvPr id="22" name="Text 5">
            <a:extLst>
              <a:ext uri="{FF2B5EF4-FFF2-40B4-BE49-F238E27FC236}">
                <a16:creationId xmlns:a16="http://schemas.microsoft.com/office/drawing/2014/main" xmlns="" id="{21F24278-AE6D-C44C-5A93-1DB68CAB005C}"/>
              </a:ext>
            </a:extLst>
          </p:cNvPr>
          <p:cNvSpPr/>
          <p:nvPr/>
        </p:nvSpPr>
        <p:spPr>
          <a:xfrm>
            <a:off x="696199" y="4307273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Физика</a:t>
            </a:r>
            <a:endParaRPr lang="en-US" sz="1850" dirty="0"/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xmlns="" id="{70C12A9A-ADCB-B9EF-4F28-ABBCD4F8475D}"/>
              </a:ext>
            </a:extLst>
          </p:cNvPr>
          <p:cNvSpPr/>
          <p:nvPr/>
        </p:nvSpPr>
        <p:spPr>
          <a:xfrm>
            <a:off x="696199" y="4715955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Как летает дрон, как работает датчик, электричество</a:t>
            </a:r>
            <a:endParaRPr lang="en-US" sz="1450" dirty="0">
              <a:latin typeface="Mulish" panose="020B0604020202020204" charset="0"/>
              <a:cs typeface="Mulish" panose="020B0604020202020204" charset="0"/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xmlns="" id="{7519A872-F37C-FBFB-F4CA-0EAA9A3936DD}"/>
              </a:ext>
            </a:extLst>
          </p:cNvPr>
          <p:cNvSpPr/>
          <p:nvPr/>
        </p:nvSpPr>
        <p:spPr>
          <a:xfrm>
            <a:off x="6327317" y="1825761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Математика</a:t>
            </a:r>
            <a:endParaRPr lang="en-US" sz="1850" dirty="0"/>
          </a:p>
        </p:txBody>
      </p:sp>
      <p:sp>
        <p:nvSpPr>
          <p:cNvPr id="35" name="Text 4">
            <a:extLst>
              <a:ext uri="{FF2B5EF4-FFF2-40B4-BE49-F238E27FC236}">
                <a16:creationId xmlns:a16="http://schemas.microsoft.com/office/drawing/2014/main" xmlns="" id="{5DDDCB65-5FCF-90E9-B57E-4A40EB62493F}"/>
              </a:ext>
            </a:extLst>
          </p:cNvPr>
          <p:cNvSpPr/>
          <p:nvPr/>
        </p:nvSpPr>
        <p:spPr>
          <a:xfrm>
            <a:off x="6327316" y="2285756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Алгоритмы, расчёты, траектории полёта</a:t>
            </a:r>
            <a:endParaRPr lang="en-US" sz="1450" dirty="0">
              <a:latin typeface="Mulish" panose="020B0604020202020204" charset="0"/>
              <a:cs typeface="Mulish" panose="020B0604020202020204" charset="0"/>
            </a:endParaRPr>
          </a:p>
        </p:txBody>
      </p:sp>
      <p:pic>
        <p:nvPicPr>
          <p:cNvPr id="47" name="Image 3" descr="preencoded.png">
            <a:extLst>
              <a:ext uri="{FF2B5EF4-FFF2-40B4-BE49-F238E27FC236}">
                <a16:creationId xmlns:a16="http://schemas.microsoft.com/office/drawing/2014/main" xmlns="" id="{73BFE966-217E-ABE3-5D36-1898E470DB8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13915" y="3598553"/>
            <a:ext cx="472468" cy="472480"/>
          </a:xfrm>
          <a:prstGeom prst="rect">
            <a:avLst/>
          </a:prstGeom>
        </p:spPr>
      </p:pic>
      <p:sp>
        <p:nvSpPr>
          <p:cNvPr id="55" name="Text 7">
            <a:extLst>
              <a:ext uri="{FF2B5EF4-FFF2-40B4-BE49-F238E27FC236}">
                <a16:creationId xmlns:a16="http://schemas.microsoft.com/office/drawing/2014/main" xmlns="" id="{C5F4DF71-D96D-E78A-45A8-5B7B3D96EDCE}"/>
              </a:ext>
            </a:extLst>
          </p:cNvPr>
          <p:cNvSpPr/>
          <p:nvPr/>
        </p:nvSpPr>
        <p:spPr>
          <a:xfrm>
            <a:off x="6213915" y="4336958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Технология</a:t>
            </a:r>
            <a:endParaRPr lang="en-US" sz="1850" dirty="0"/>
          </a:p>
        </p:txBody>
      </p:sp>
      <p:sp>
        <p:nvSpPr>
          <p:cNvPr id="57" name="Text 8">
            <a:extLst>
              <a:ext uri="{FF2B5EF4-FFF2-40B4-BE49-F238E27FC236}">
                <a16:creationId xmlns:a16="http://schemas.microsoft.com/office/drawing/2014/main" xmlns="" id="{6F7D90BF-0DFB-88A5-35BB-3FC1BCB3407B}"/>
              </a:ext>
            </a:extLst>
          </p:cNvPr>
          <p:cNvSpPr/>
          <p:nvPr/>
        </p:nvSpPr>
        <p:spPr>
          <a:xfrm>
            <a:off x="6179496" y="4746948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Конструирование, сборка, работа с инструментами</a:t>
            </a:r>
            <a:endParaRPr lang="en-US" sz="1450" dirty="0">
              <a:latin typeface="Mulish" panose="020B0604020202020204" charset="0"/>
              <a:cs typeface="Mulish" panose="020B0604020202020204" charset="0"/>
            </a:endParaRPr>
          </a:p>
        </p:txBody>
      </p:sp>
      <p:pic>
        <p:nvPicPr>
          <p:cNvPr id="59" name="Image 0" descr="preencoded.png">
            <a:extLst>
              <a:ext uri="{FF2B5EF4-FFF2-40B4-BE49-F238E27FC236}">
                <a16:creationId xmlns:a16="http://schemas.microsoft.com/office/drawing/2014/main" xmlns="" id="{30BBBADD-8436-736C-AC99-268F7C8E79F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44784" y="1269032"/>
            <a:ext cx="472468" cy="472480"/>
          </a:xfrm>
          <a:prstGeom prst="rect">
            <a:avLst/>
          </a:prstGeom>
        </p:spPr>
      </p:pic>
      <p:pic>
        <p:nvPicPr>
          <p:cNvPr id="61" name="Image 1" descr="preencoded.png">
            <a:extLst>
              <a:ext uri="{FF2B5EF4-FFF2-40B4-BE49-F238E27FC236}">
                <a16:creationId xmlns:a16="http://schemas.microsoft.com/office/drawing/2014/main" xmlns="" id="{658B4BFF-F63C-743F-08FC-1071DA3B190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27317" y="1269032"/>
            <a:ext cx="472468" cy="47248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xmlns="" id="{A085BC69-E057-A759-092A-759722ED85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11677" y="5164082"/>
            <a:ext cx="1607795" cy="160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6595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Image 3" descr="preencoded.png">
            <a:extLst>
              <a:ext uri="{FF2B5EF4-FFF2-40B4-BE49-F238E27FC236}">
                <a16:creationId xmlns:a16="http://schemas.microsoft.com/office/drawing/2014/main" xmlns="" id="{5C328836-B293-B948-E02B-F4E5A81BF60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371474" y="1172134"/>
            <a:ext cx="6296860" cy="10539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9539CD-E66C-DF51-64CD-C14EEBB32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295677"/>
            <a:ext cx="11172825" cy="401648"/>
          </a:xfrm>
        </p:spPr>
        <p:txBody>
          <a:bodyPr/>
          <a:lstStyle/>
          <a:p>
            <a:r>
              <a:rPr lang="en-US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Начать можно уже сейчас</a:t>
            </a:r>
            <a:endParaRPr lang="ru-RU" dirty="0"/>
          </a:p>
        </p:txBody>
      </p:sp>
      <p:pic>
        <p:nvPicPr>
          <p:cNvPr id="44" name="Image 2" descr="preencoded.png">
            <a:extLst>
              <a:ext uri="{FF2B5EF4-FFF2-40B4-BE49-F238E27FC236}">
                <a16:creationId xmlns:a16="http://schemas.microsoft.com/office/drawing/2014/main" xmlns="" id="{2390C13C-7EB2-C4E8-0E95-373A77694E9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75066" y="1613421"/>
            <a:ext cx="221451" cy="221456"/>
          </a:xfrm>
          <a:prstGeom prst="rect">
            <a:avLst/>
          </a:prstGeom>
        </p:spPr>
      </p:pic>
      <p:sp>
        <p:nvSpPr>
          <p:cNvPr id="46" name="Text 1">
            <a:extLst>
              <a:ext uri="{FF2B5EF4-FFF2-40B4-BE49-F238E27FC236}">
                <a16:creationId xmlns:a16="http://schemas.microsoft.com/office/drawing/2014/main" xmlns="" id="{BF1D65EC-660E-6199-CAFE-8B431E59C760}"/>
              </a:ext>
            </a:extLst>
          </p:cNvPr>
          <p:cNvSpPr/>
          <p:nvPr/>
        </p:nvSpPr>
        <p:spPr>
          <a:xfrm>
            <a:off x="1096447" y="1447825"/>
            <a:ext cx="5405203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Mulish" panose="020B0604020202020204" charset="0"/>
                <a:ea typeface="Alice" pitchFamily="34" charset="-122"/>
                <a:cs typeface="Mulish" panose="020B0604020202020204" charset="0"/>
              </a:rPr>
              <a:t>«Кванториум»</a:t>
            </a:r>
            <a:endParaRPr lang="en-US" sz="1300" dirty="0">
              <a:latin typeface="Mulish" panose="020B0604020202020204" charset="0"/>
              <a:cs typeface="Mulish" panose="020B0604020202020204" charset="0"/>
            </a:endParaRPr>
          </a:p>
        </p:txBody>
      </p:sp>
      <p:sp>
        <p:nvSpPr>
          <p:cNvPr id="48" name="Text 2">
            <a:extLst>
              <a:ext uri="{FF2B5EF4-FFF2-40B4-BE49-F238E27FC236}">
                <a16:creationId xmlns:a16="http://schemas.microsoft.com/office/drawing/2014/main" xmlns="" id="{23144FB6-DDAE-1497-D6AE-E06B3B2FF658}"/>
              </a:ext>
            </a:extLst>
          </p:cNvPr>
          <p:cNvSpPr/>
          <p:nvPr/>
        </p:nvSpPr>
        <p:spPr>
          <a:xfrm>
            <a:off x="1096447" y="1747664"/>
            <a:ext cx="5405203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Детский технопарк, г. Курган — робототехника и IT</a:t>
            </a:r>
            <a:endParaRPr lang="en-US" sz="1300" dirty="0">
              <a:latin typeface="Mulish" panose="020B0604020202020204" charset="0"/>
              <a:cs typeface="Mulish" panose="020B0604020202020204" charset="0"/>
            </a:endParaRPr>
          </a:p>
        </p:txBody>
      </p:sp>
      <p:pic>
        <p:nvPicPr>
          <p:cNvPr id="50" name="Image 3" descr="preencoded.png">
            <a:extLst>
              <a:ext uri="{FF2B5EF4-FFF2-40B4-BE49-F238E27FC236}">
                <a16:creationId xmlns:a16="http://schemas.microsoft.com/office/drawing/2014/main" xmlns="" id="{28B6F51A-B9A2-BE86-2D87-DC7B134387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371474" y="2282453"/>
            <a:ext cx="6296860" cy="1053902"/>
          </a:xfrm>
          <a:prstGeom prst="rect">
            <a:avLst/>
          </a:prstGeom>
        </p:spPr>
      </p:pic>
      <p:pic>
        <p:nvPicPr>
          <p:cNvPr id="52" name="Image 4" descr="preencoded.png">
            <a:extLst>
              <a:ext uri="{FF2B5EF4-FFF2-40B4-BE49-F238E27FC236}">
                <a16:creationId xmlns:a16="http://schemas.microsoft.com/office/drawing/2014/main" xmlns="" id="{AA93ABE8-2E39-0CD7-0F74-7CF91D632BE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75066" y="2698675"/>
            <a:ext cx="221451" cy="221456"/>
          </a:xfrm>
          <a:prstGeom prst="rect">
            <a:avLst/>
          </a:prstGeom>
        </p:spPr>
      </p:pic>
      <p:sp>
        <p:nvSpPr>
          <p:cNvPr id="54" name="Text 3">
            <a:extLst>
              <a:ext uri="{FF2B5EF4-FFF2-40B4-BE49-F238E27FC236}">
                <a16:creationId xmlns:a16="http://schemas.microsoft.com/office/drawing/2014/main" xmlns="" id="{84E1321B-AA35-7678-26B2-0D4B195D3C4A}"/>
              </a:ext>
            </a:extLst>
          </p:cNvPr>
          <p:cNvSpPr/>
          <p:nvPr/>
        </p:nvSpPr>
        <p:spPr>
          <a:xfrm>
            <a:off x="1096447" y="2449140"/>
            <a:ext cx="5405203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Mulish" panose="020B0604020202020204" charset="0"/>
                <a:ea typeface="Alice" pitchFamily="34" charset="-122"/>
                <a:cs typeface="Mulish" panose="020B0604020202020204" charset="0"/>
              </a:rPr>
              <a:t>«IT-Куб»</a:t>
            </a:r>
            <a:endParaRPr lang="en-US" sz="1300" dirty="0">
              <a:latin typeface="Mulish" panose="020B0604020202020204" charset="0"/>
              <a:cs typeface="Mulish" panose="020B0604020202020204" charset="0"/>
            </a:endParaRPr>
          </a:p>
        </p:txBody>
      </p:sp>
      <p:sp>
        <p:nvSpPr>
          <p:cNvPr id="56" name="Text 4">
            <a:extLst>
              <a:ext uri="{FF2B5EF4-FFF2-40B4-BE49-F238E27FC236}">
                <a16:creationId xmlns:a16="http://schemas.microsoft.com/office/drawing/2014/main" xmlns="" id="{4C10C49C-4081-7386-0E41-C8526396190E}"/>
              </a:ext>
            </a:extLst>
          </p:cNvPr>
          <p:cNvSpPr/>
          <p:nvPr/>
        </p:nvSpPr>
        <p:spPr>
          <a:xfrm>
            <a:off x="1096447" y="2748979"/>
            <a:ext cx="5405203" cy="42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Центр цифрового образования, г. Курган — программирование, робототехника</a:t>
            </a:r>
            <a:endParaRPr lang="en-US" sz="1300" dirty="0">
              <a:latin typeface="Mulish" panose="020B0604020202020204" charset="0"/>
              <a:cs typeface="Mulish" panose="020B0604020202020204" charset="0"/>
            </a:endParaRPr>
          </a:p>
        </p:txBody>
      </p:sp>
      <p:pic>
        <p:nvPicPr>
          <p:cNvPr id="58" name="Image 5" descr="preencoded.png">
            <a:extLst>
              <a:ext uri="{FF2B5EF4-FFF2-40B4-BE49-F238E27FC236}">
                <a16:creationId xmlns:a16="http://schemas.microsoft.com/office/drawing/2014/main" xmlns="" id="{B4EDDC3A-F42E-045E-80D5-BD13AF809F5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71474" y="3451646"/>
            <a:ext cx="6296860" cy="886023"/>
          </a:xfrm>
          <a:prstGeom prst="rect">
            <a:avLst/>
          </a:prstGeom>
        </p:spPr>
      </p:pic>
      <p:pic>
        <p:nvPicPr>
          <p:cNvPr id="60" name="Image 6" descr="preencoded.png">
            <a:extLst>
              <a:ext uri="{FF2B5EF4-FFF2-40B4-BE49-F238E27FC236}">
                <a16:creationId xmlns:a16="http://schemas.microsoft.com/office/drawing/2014/main" xmlns="" id="{1C15C3E0-0368-B837-2C0B-35D123DA5A5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75066" y="3783930"/>
            <a:ext cx="221451" cy="221456"/>
          </a:xfrm>
          <a:prstGeom prst="rect">
            <a:avLst/>
          </a:prstGeom>
        </p:spPr>
      </p:pic>
      <p:sp>
        <p:nvSpPr>
          <p:cNvPr id="62" name="Text 5">
            <a:extLst>
              <a:ext uri="{FF2B5EF4-FFF2-40B4-BE49-F238E27FC236}">
                <a16:creationId xmlns:a16="http://schemas.microsoft.com/office/drawing/2014/main" xmlns="" id="{7C94E771-DE68-1C6F-C4F4-93B53FD36265}"/>
              </a:ext>
            </a:extLst>
          </p:cNvPr>
          <p:cNvSpPr/>
          <p:nvPr/>
        </p:nvSpPr>
        <p:spPr>
          <a:xfrm>
            <a:off x="1096447" y="3618334"/>
            <a:ext cx="5405203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Mulish" panose="020B0604020202020204" charset="0"/>
                <a:ea typeface="Alice" pitchFamily="34" charset="-122"/>
                <a:cs typeface="Mulish" panose="020B0604020202020204" charset="0"/>
              </a:rPr>
              <a:t>«Точка роста»</a:t>
            </a:r>
            <a:endParaRPr lang="en-US" sz="1300" dirty="0">
              <a:latin typeface="Mulish" panose="020B0604020202020204" charset="0"/>
              <a:cs typeface="Mulish" panose="020B0604020202020204" charset="0"/>
            </a:endParaRPr>
          </a:p>
        </p:txBody>
      </p:sp>
      <p:sp>
        <p:nvSpPr>
          <p:cNvPr id="64" name="Text 6">
            <a:extLst>
              <a:ext uri="{FF2B5EF4-FFF2-40B4-BE49-F238E27FC236}">
                <a16:creationId xmlns:a16="http://schemas.microsoft.com/office/drawing/2014/main" xmlns="" id="{0F4B64A0-931E-F83B-FDC9-37A349776850}"/>
              </a:ext>
            </a:extLst>
          </p:cNvPr>
          <p:cNvSpPr/>
          <p:nvPr/>
        </p:nvSpPr>
        <p:spPr>
          <a:xfrm>
            <a:off x="1096447" y="3918173"/>
            <a:ext cx="5405203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Центры в школах области — робототехника и технологии</a:t>
            </a:r>
            <a:endParaRPr lang="en-US" sz="1300" dirty="0">
              <a:latin typeface="Mulish" panose="020B0604020202020204" charset="0"/>
              <a:cs typeface="Mulish" panose="020B0604020202020204" charset="0"/>
            </a:endParaRPr>
          </a:p>
        </p:txBody>
      </p:sp>
      <p:pic>
        <p:nvPicPr>
          <p:cNvPr id="66" name="Image 7" descr="preencoded.png">
            <a:extLst>
              <a:ext uri="{FF2B5EF4-FFF2-40B4-BE49-F238E27FC236}">
                <a16:creationId xmlns:a16="http://schemas.microsoft.com/office/drawing/2014/main" xmlns="" id="{1823541E-0530-4131-52BA-83AF46697B0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71474" y="4452962"/>
            <a:ext cx="6296860" cy="886023"/>
          </a:xfrm>
          <a:prstGeom prst="rect">
            <a:avLst/>
          </a:prstGeom>
        </p:spPr>
      </p:pic>
      <p:pic>
        <p:nvPicPr>
          <p:cNvPr id="68" name="Image 8" descr="preencoded.png">
            <a:extLst>
              <a:ext uri="{FF2B5EF4-FFF2-40B4-BE49-F238E27FC236}">
                <a16:creationId xmlns:a16="http://schemas.microsoft.com/office/drawing/2014/main" xmlns="" id="{36E00B57-4E1E-4A92-90F8-3637228606C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75066" y="4785246"/>
            <a:ext cx="221451" cy="221456"/>
          </a:xfrm>
          <a:prstGeom prst="rect">
            <a:avLst/>
          </a:prstGeom>
        </p:spPr>
      </p:pic>
      <p:sp>
        <p:nvSpPr>
          <p:cNvPr id="70" name="Text 7">
            <a:extLst>
              <a:ext uri="{FF2B5EF4-FFF2-40B4-BE49-F238E27FC236}">
                <a16:creationId xmlns:a16="http://schemas.microsoft.com/office/drawing/2014/main" xmlns="" id="{DA1B9AF4-AE61-362D-FB06-DCF98A9F06EB}"/>
              </a:ext>
            </a:extLst>
          </p:cNvPr>
          <p:cNvSpPr/>
          <p:nvPr/>
        </p:nvSpPr>
        <p:spPr>
          <a:xfrm>
            <a:off x="1096447" y="4619650"/>
            <a:ext cx="5405203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Mulish" panose="020B0604020202020204" charset="0"/>
                <a:ea typeface="Alice" pitchFamily="34" charset="-122"/>
                <a:cs typeface="Mulish" panose="020B0604020202020204" charset="0"/>
              </a:rPr>
              <a:t>Клубы робототехники</a:t>
            </a:r>
            <a:endParaRPr lang="en-US" sz="1300" dirty="0">
              <a:latin typeface="Mulish" panose="020B0604020202020204" charset="0"/>
              <a:cs typeface="Mulish" panose="020B0604020202020204" charset="0"/>
            </a:endParaRPr>
          </a:p>
        </p:txBody>
      </p:sp>
      <p:sp>
        <p:nvSpPr>
          <p:cNvPr id="72" name="Text 8">
            <a:extLst>
              <a:ext uri="{FF2B5EF4-FFF2-40B4-BE49-F238E27FC236}">
                <a16:creationId xmlns:a16="http://schemas.microsoft.com/office/drawing/2014/main" xmlns="" id="{6B32D2CB-A25C-97E3-02F5-B1A31D11E3E8}"/>
              </a:ext>
            </a:extLst>
          </p:cNvPr>
          <p:cNvSpPr/>
          <p:nvPr/>
        </p:nvSpPr>
        <p:spPr>
          <a:xfrm>
            <a:off x="1096447" y="4919489"/>
            <a:ext cx="5405203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«МашинариУМ», «Роботрек45» и другие</a:t>
            </a:r>
            <a:endParaRPr lang="en-US" sz="1300" dirty="0">
              <a:latin typeface="Mulish" panose="020B0604020202020204" charset="0"/>
              <a:cs typeface="Mulish" panose="020B0604020202020204" charset="0"/>
            </a:endParaRPr>
          </a:p>
        </p:txBody>
      </p:sp>
      <p:sp>
        <p:nvSpPr>
          <p:cNvPr id="74" name="Shape 9">
            <a:extLst>
              <a:ext uri="{FF2B5EF4-FFF2-40B4-BE49-F238E27FC236}">
                <a16:creationId xmlns:a16="http://schemas.microsoft.com/office/drawing/2014/main" xmlns="" id="{0F347F1E-1C0D-8FA3-A597-FC63BE83FD5A}"/>
              </a:ext>
            </a:extLst>
          </p:cNvPr>
          <p:cNvSpPr/>
          <p:nvPr/>
        </p:nvSpPr>
        <p:spPr>
          <a:xfrm>
            <a:off x="345843" y="5524326"/>
            <a:ext cx="6296860" cy="509588"/>
          </a:xfrm>
          <a:prstGeom prst="roundRect">
            <a:avLst>
              <a:gd name="adj" fmla="val 4347"/>
            </a:avLst>
          </a:prstGeom>
          <a:solidFill>
            <a:srgbClr val="D7F4E4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76" name="Image 9" descr="preencoded.png">
            <a:extLst>
              <a:ext uri="{FF2B5EF4-FFF2-40B4-BE49-F238E27FC236}">
                <a16:creationId xmlns:a16="http://schemas.microsoft.com/office/drawing/2014/main" xmlns="" id="{672F495C-BC7F-6C46-CF88-A240C09A3FF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0730" y="5685866"/>
            <a:ext cx="184542" cy="147638"/>
          </a:xfrm>
          <a:prstGeom prst="rect">
            <a:avLst/>
          </a:prstGeom>
        </p:spPr>
      </p:pic>
      <p:sp>
        <p:nvSpPr>
          <p:cNvPr id="78" name="Text 10">
            <a:extLst>
              <a:ext uri="{FF2B5EF4-FFF2-40B4-BE49-F238E27FC236}">
                <a16:creationId xmlns:a16="http://schemas.microsoft.com/office/drawing/2014/main" xmlns="" id="{77E3BB2F-3CD3-B748-24E1-7F597D79789F}"/>
              </a:ext>
            </a:extLst>
          </p:cNvPr>
          <p:cNvSpPr/>
          <p:nvPr/>
        </p:nvSpPr>
        <p:spPr>
          <a:xfrm>
            <a:off x="796517" y="5662355"/>
            <a:ext cx="6279001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ulish" panose="020B0604020202020204" charset="0"/>
                <a:ea typeface="Lora" pitchFamily="34" charset="-122"/>
                <a:cs typeface="Mulish" panose="020B0604020202020204" charset="0"/>
              </a:rPr>
              <a:t>🙋 Кто уже ходит в кружок робототехники или программирования?</a:t>
            </a:r>
            <a:endParaRPr lang="en-US" sz="1300" dirty="0">
              <a:latin typeface="Mulish" panose="020B0604020202020204" charset="0"/>
              <a:cs typeface="Mulish" panose="020B0604020202020204" charset="0"/>
            </a:endParaRPr>
          </a:p>
        </p:txBody>
      </p:sp>
      <p:pic>
        <p:nvPicPr>
          <p:cNvPr id="82" name="Рисунок 81" descr="Picture background">
            <a:extLst>
              <a:ext uri="{FF2B5EF4-FFF2-40B4-BE49-F238E27FC236}">
                <a16:creationId xmlns:a16="http://schemas.microsoft.com/office/drawing/2014/main" xmlns="" id="{985A07B5-183E-802A-8C69-B9139C40617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79322" y="2282453"/>
            <a:ext cx="3802194" cy="1316733"/>
          </a:xfrm>
          <a:prstGeom prst="rect">
            <a:avLst/>
          </a:prstGeom>
        </p:spPr>
      </p:pic>
      <p:pic>
        <p:nvPicPr>
          <p:cNvPr id="83" name="Рисунок 82" descr="Picture background">
            <a:extLst>
              <a:ext uri="{FF2B5EF4-FFF2-40B4-BE49-F238E27FC236}">
                <a16:creationId xmlns:a16="http://schemas.microsoft.com/office/drawing/2014/main" xmlns="" id="{35B026B3-68FF-B398-92DD-93624B07DF2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rcRect t="23298" b="33379"/>
          <a:stretch>
            <a:fillRect/>
          </a:stretch>
        </p:blipFill>
        <p:spPr>
          <a:xfrm>
            <a:off x="6801580" y="1020695"/>
            <a:ext cx="4855731" cy="1053902"/>
          </a:xfrm>
          <a:prstGeom prst="rect">
            <a:avLst/>
          </a:prstGeom>
        </p:spPr>
      </p:pic>
      <p:pic>
        <p:nvPicPr>
          <p:cNvPr id="84" name="Рисунок 83" descr="Picture background">
            <a:extLst>
              <a:ext uri="{FF2B5EF4-FFF2-40B4-BE49-F238E27FC236}">
                <a16:creationId xmlns:a16="http://schemas.microsoft.com/office/drawing/2014/main" xmlns="" id="{7D5FC355-469C-C2A2-1A18-FA543BA3FCCB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075518" y="3294407"/>
            <a:ext cx="3802194" cy="1299578"/>
          </a:xfrm>
          <a:prstGeom prst="rect">
            <a:avLst/>
          </a:prstGeom>
        </p:spPr>
      </p:pic>
      <p:pic>
        <p:nvPicPr>
          <p:cNvPr id="85" name="Рисунок 84" descr="Picture background">
            <a:extLst>
              <a:ext uri="{FF2B5EF4-FFF2-40B4-BE49-F238E27FC236}">
                <a16:creationId xmlns:a16="http://schemas.microsoft.com/office/drawing/2014/main" xmlns="" id="{8099A1D0-0858-C52A-F9D8-CF64A9653A4A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968264" y="4337669"/>
            <a:ext cx="2017021" cy="1894860"/>
          </a:xfrm>
          <a:prstGeom prst="rect">
            <a:avLst/>
          </a:prstGeom>
        </p:spPr>
      </p:pic>
      <p:pic>
        <p:nvPicPr>
          <p:cNvPr id="86" name="Рисунок 85" descr="Picture background">
            <a:extLst>
              <a:ext uri="{FF2B5EF4-FFF2-40B4-BE49-F238E27FC236}">
                <a16:creationId xmlns:a16="http://schemas.microsoft.com/office/drawing/2014/main" xmlns="" id="{FE685C9A-6214-EE6A-7C7F-8B8449A2BE4A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49470" y="4491190"/>
            <a:ext cx="3099461" cy="201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3809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229" y="338474"/>
            <a:ext cx="7151853" cy="387798"/>
          </a:xfrm>
        </p:spPr>
        <p:txBody>
          <a:bodyPr/>
          <a:lstStyle/>
          <a:p>
            <a:r>
              <a:rPr lang="ru-RU" dirty="0">
                <a:latin typeface="+mj-lt"/>
              </a:rPr>
              <a:t>ГБПОУ «Курганский технологический колледж»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70569" y="4562739"/>
            <a:ext cx="3484767" cy="404186"/>
          </a:xfrm>
          <a:prstGeom prst="roundRect">
            <a:avLst>
              <a:gd name="adj" fmla="val 30854"/>
            </a:avLst>
          </a:prstGeom>
          <a:solidFill>
            <a:srgbClr val="CFE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4000"/>
              </a:lnSpc>
            </a:pPr>
            <a:r>
              <a:rPr lang="en-US" sz="1600" b="1" dirty="0">
                <a:solidFill>
                  <a:srgbClr val="0070C0"/>
                </a:solidFill>
                <a:latin typeface="Mulish" panose="020B0604020202020204" charset="0"/>
                <a:ea typeface="Twemoji Mozilla" pitchFamily="34" charset="-122"/>
                <a:cs typeface="Mulish" panose="020B0604020202020204" charset="0"/>
              </a:rPr>
              <a:t>🌐</a:t>
            </a:r>
            <a:r>
              <a:rPr lang="en-US" sz="1600" b="1" dirty="0">
                <a:solidFill>
                  <a:srgbClr val="0070C0"/>
                </a:solidFill>
                <a:latin typeface="Mulish" panose="020B0604020202020204" charset="0"/>
                <a:ea typeface="Barlow Bold" pitchFamily="34" charset="-122"/>
                <a:cs typeface="Mulish" panose="020B0604020202020204" charset="0"/>
              </a:rPr>
              <a:t> 09.02.09</a:t>
            </a:r>
            <a:r>
              <a:rPr lang="ru-RU" sz="1600" b="1" dirty="0">
                <a:solidFill>
                  <a:srgbClr val="0070C0"/>
                </a:solidFill>
                <a:latin typeface="Mulish" panose="020B0604020202020204" charset="0"/>
                <a:ea typeface="Barlow Bold" pitchFamily="34" charset="-122"/>
                <a:cs typeface="Mulish" panose="020B0604020202020204" charset="0"/>
              </a:rPr>
              <a:t> Веб-разработка</a:t>
            </a:r>
            <a:endParaRPr lang="en-US" sz="1600" dirty="0">
              <a:solidFill>
                <a:srgbClr val="0070C0"/>
              </a:solidFill>
              <a:latin typeface="Mulish" panose="020B0604020202020204" charset="0"/>
              <a:cs typeface="Mulish" panose="020B060402020202020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7B3B6E7-9C59-CBA7-9231-3D77F647B6C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66643" y="5201486"/>
            <a:ext cx="2790936" cy="14889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2DD429F-A4E3-A1EF-153A-7C7BF68B2B45}"/>
              </a:ext>
            </a:extLst>
          </p:cNvPr>
          <p:cNvSpPr txBox="1"/>
          <p:nvPr/>
        </p:nvSpPr>
        <p:spPr>
          <a:xfrm>
            <a:off x="364351" y="824598"/>
            <a:ext cx="1146329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700" dirty="0">
                <a:latin typeface="Mulish" panose="020B0604020202020204" charset="0"/>
                <a:cs typeface="Mulish" panose="020B0604020202020204" charset="0"/>
              </a:rPr>
              <a:t>Когда вы подрастёте и закончите школу, вам нужно будет выбрать, где учиться дальше. Один из вариантов — колледж.</a:t>
            </a:r>
          </a:p>
          <a:p>
            <a:pPr>
              <a:buNone/>
            </a:pPr>
            <a:r>
              <a:rPr lang="ru-RU" sz="1700" dirty="0">
                <a:latin typeface="Mulish" panose="020B0604020202020204" charset="0"/>
                <a:cs typeface="Mulish" panose="020B0604020202020204" charset="0"/>
              </a:rPr>
              <a:t> Курганский технологический колледж имени Героя Советского Союза Н.Я. Анфиногенова.</a:t>
            </a:r>
          </a:p>
          <a:p>
            <a:pPr>
              <a:buNone/>
            </a:pPr>
            <a:r>
              <a:rPr lang="ru-RU" sz="1700" dirty="0">
                <a:latin typeface="Mulish" panose="020B0604020202020204" charset="0"/>
                <a:cs typeface="Mulish" panose="020B0604020202020204" charset="0"/>
              </a:rPr>
              <a:t>Готовят специалистов по направлениям, о которых мы сегодня говорили: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D5316273-E871-1A18-91AE-E45DE4187838}"/>
              </a:ext>
            </a:extLst>
          </p:cNvPr>
          <p:cNvGrpSpPr/>
          <p:nvPr/>
        </p:nvGrpSpPr>
        <p:grpSpPr>
          <a:xfrm>
            <a:off x="243560" y="2241596"/>
            <a:ext cx="7202525" cy="404186"/>
            <a:chOff x="270569" y="2241596"/>
            <a:chExt cx="7202525" cy="404186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270569" y="2241596"/>
              <a:ext cx="7202525" cy="404186"/>
            </a:xfrm>
            <a:prstGeom prst="roundRect">
              <a:avLst>
                <a:gd name="adj" fmla="val 31591"/>
              </a:avLst>
            </a:prstGeom>
            <a:solidFill>
              <a:srgbClr val="CFED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Aft>
                  <a:spcPts val="600"/>
                </a:spcAft>
              </a:pPr>
              <a:endParaRPr lang="ru-RU" sz="1500" dirty="0">
                <a:solidFill>
                  <a:schemeClr val="tx1"/>
                </a:solidFill>
                <a:latin typeface="Mulish" pitchFamily="2" charset="-52"/>
              </a:endParaRPr>
            </a:p>
          </p:txBody>
        </p:sp>
        <p:sp>
          <p:nvSpPr>
            <p:cNvPr id="20" name="Text 3">
              <a:extLst>
                <a:ext uri="{FF2B5EF4-FFF2-40B4-BE49-F238E27FC236}">
                  <a16:creationId xmlns:a16="http://schemas.microsoft.com/office/drawing/2014/main" xmlns="" id="{B1C6CA03-6C88-CAC5-7818-9DE49CFBB4F2}"/>
                </a:ext>
              </a:extLst>
            </p:cNvPr>
            <p:cNvSpPr/>
            <p:nvPr/>
          </p:nvSpPr>
          <p:spPr>
            <a:xfrm>
              <a:off x="382257" y="2335161"/>
              <a:ext cx="7090837" cy="27932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ct val="104000"/>
                </a:lnSpc>
              </a:pPr>
              <a:r>
                <a:rPr lang="en-US" sz="1600" b="1" dirty="0">
                  <a:solidFill>
                    <a:srgbClr val="0070C0"/>
                  </a:solidFill>
                  <a:latin typeface="Mulish" panose="020B0604020202020204" charset="0"/>
                  <a:ea typeface="Twemoji Mozilla" pitchFamily="34" charset="-122"/>
                  <a:cs typeface="Mulish" panose="020B0604020202020204" charset="0"/>
                </a:rPr>
                <a:t>💻</a:t>
              </a:r>
              <a:r>
                <a:rPr lang="en-US" sz="1600" b="1" dirty="0">
                  <a:solidFill>
                    <a:srgbClr val="0070C0"/>
                  </a:solidFill>
                  <a:latin typeface="Mulish" panose="020B0604020202020204" charset="0"/>
                  <a:ea typeface="Barlow Bold" pitchFamily="34" charset="-122"/>
                  <a:cs typeface="Mulish" panose="020B0604020202020204" charset="0"/>
                </a:rPr>
                <a:t> 09.02.11</a:t>
              </a:r>
              <a:r>
                <a:rPr lang="ru-RU" sz="1600" b="1" dirty="0">
                  <a:solidFill>
                    <a:srgbClr val="0070C0"/>
                  </a:solidFill>
                  <a:latin typeface="Mulish" panose="020B0604020202020204" charset="0"/>
                  <a:ea typeface="Barlow Bold" pitchFamily="34" charset="-122"/>
                  <a:cs typeface="Mulish" panose="020B0604020202020204" charset="0"/>
                </a:rPr>
                <a:t> </a:t>
              </a:r>
              <a:r>
                <a:rPr lang="en-US" sz="1600" b="1" dirty="0">
                  <a:solidFill>
                    <a:srgbClr val="0070C0"/>
                  </a:solidFill>
                  <a:latin typeface="Mulish" panose="020B0604020202020204" charset="0"/>
                  <a:ea typeface="Montserrat" pitchFamily="34" charset="-122"/>
                  <a:cs typeface="Mulish" panose="020B0604020202020204" charset="0"/>
                </a:rPr>
                <a:t>Разработка и управление программным обеспечением</a:t>
              </a:r>
              <a:endParaRPr lang="en-US" sz="1600" b="1" dirty="0">
                <a:solidFill>
                  <a:srgbClr val="0070C0"/>
                </a:solidFill>
                <a:latin typeface="Mulish" panose="020B0604020202020204" charset="0"/>
                <a:cs typeface="Mulish" panose="020B0604020202020204" charset="0"/>
              </a:endParaRPr>
            </a:p>
            <a:p>
              <a:pPr marL="0" indent="0" algn="l">
                <a:lnSpc>
                  <a:spcPct val="104000"/>
                </a:lnSpc>
                <a:buNone/>
              </a:pPr>
              <a:endParaRPr lang="en-US" sz="1600" dirty="0">
                <a:latin typeface="Mulish" panose="020B0604020202020204" charset="0"/>
                <a:cs typeface="Mulish" panose="020B0604020202020204" charset="0"/>
              </a:endParaRPr>
            </a:p>
          </p:txBody>
        </p:sp>
      </p:grpSp>
      <p:sp>
        <p:nvSpPr>
          <p:cNvPr id="22" name="Text 4">
            <a:extLst>
              <a:ext uri="{FF2B5EF4-FFF2-40B4-BE49-F238E27FC236}">
                <a16:creationId xmlns:a16="http://schemas.microsoft.com/office/drawing/2014/main" xmlns="" id="{EF71FF07-B1B2-E514-BA98-D93E91796E5C}"/>
              </a:ext>
            </a:extLst>
          </p:cNvPr>
          <p:cNvSpPr/>
          <p:nvPr/>
        </p:nvSpPr>
        <p:spPr>
          <a:xfrm>
            <a:off x="490278" y="3803423"/>
            <a:ext cx="5038401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endParaRPr lang="en-US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083FDCEF-86FE-648C-C0ED-98F6C13196ED}"/>
              </a:ext>
            </a:extLst>
          </p:cNvPr>
          <p:cNvSpPr txBox="1"/>
          <p:nvPr/>
        </p:nvSpPr>
        <p:spPr>
          <a:xfrm>
            <a:off x="234421" y="2721372"/>
            <a:ext cx="93288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dirty="0">
                <a:latin typeface="Mulish" panose="020B0604020202020204" charset="0"/>
                <a:cs typeface="Mulish" panose="020B0604020202020204" charset="0"/>
              </a:rPr>
              <a:t>Создание программ. Без программиста беспилотный комбайн не поедет, дрон не полетит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44B57144-2DD6-7065-A3B8-97EB4043736D}"/>
              </a:ext>
            </a:extLst>
          </p:cNvPr>
          <p:cNvGrpSpPr/>
          <p:nvPr/>
        </p:nvGrpSpPr>
        <p:grpSpPr>
          <a:xfrm>
            <a:off x="234421" y="3248681"/>
            <a:ext cx="7378428" cy="649338"/>
            <a:chOff x="234421" y="3248681"/>
            <a:chExt cx="7378428" cy="649338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234421" y="3248681"/>
              <a:ext cx="5769338" cy="418706"/>
            </a:xfrm>
            <a:prstGeom prst="roundRect">
              <a:avLst>
                <a:gd name="adj" fmla="val 27561"/>
              </a:avLst>
            </a:prstGeom>
            <a:solidFill>
              <a:srgbClr val="CFED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Aft>
                  <a:spcPts val="600"/>
                </a:spcAft>
              </a:pPr>
              <a:endParaRPr lang="ru-RU" sz="1500" dirty="0">
                <a:solidFill>
                  <a:schemeClr val="tx1"/>
                </a:solidFill>
                <a:latin typeface="Mulish" pitchFamily="2" charset="-52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D5B63C60-9430-7D35-58E3-0D8AEA646B34}"/>
                </a:ext>
              </a:extLst>
            </p:cNvPr>
            <p:cNvSpPr txBox="1"/>
            <p:nvPr/>
          </p:nvSpPr>
          <p:spPr>
            <a:xfrm>
              <a:off x="270569" y="3304972"/>
              <a:ext cx="7342280" cy="5930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4000"/>
                </a:lnSpc>
              </a:pPr>
              <a:r>
                <a:rPr lang="en-US" sz="1600" b="1" dirty="0">
                  <a:solidFill>
                    <a:srgbClr val="0070C0"/>
                  </a:solidFill>
                  <a:latin typeface="Mulish" panose="020B0604020202020204" charset="0"/>
                  <a:ea typeface="Twemoji Mozilla" pitchFamily="34" charset="-122"/>
                  <a:cs typeface="Mulish" panose="020B0604020202020204" charset="0"/>
                </a:rPr>
                <a:t>🔗</a:t>
              </a:r>
              <a:r>
                <a:rPr lang="en-US" sz="1600" b="1" dirty="0">
                  <a:solidFill>
                    <a:srgbClr val="0070C0"/>
                  </a:solidFill>
                  <a:latin typeface="Mulish" panose="020B0604020202020204" charset="0"/>
                  <a:ea typeface="Barlow Bold" pitchFamily="34" charset="-122"/>
                  <a:cs typeface="Mulish" panose="020B0604020202020204" charset="0"/>
                </a:rPr>
                <a:t> 09.02.06</a:t>
              </a:r>
              <a:r>
                <a:rPr lang="ru-RU" sz="1600" b="1" dirty="0">
                  <a:solidFill>
                    <a:srgbClr val="0070C0"/>
                  </a:solidFill>
                  <a:latin typeface="Mulish" panose="020B0604020202020204" charset="0"/>
                  <a:ea typeface="Barlow Bold" pitchFamily="34" charset="-122"/>
                  <a:cs typeface="Mulish" panose="020B0604020202020204" charset="0"/>
                </a:rPr>
                <a:t> </a:t>
              </a:r>
              <a:r>
                <a:rPr lang="en-US" sz="1600" b="1" dirty="0">
                  <a:solidFill>
                    <a:srgbClr val="0070C0"/>
                  </a:solidFill>
                  <a:latin typeface="Mulish" panose="020B0604020202020204" charset="0"/>
                  <a:ea typeface="Montserrat" pitchFamily="34" charset="-122"/>
                  <a:cs typeface="Mulish" panose="020B0604020202020204" charset="0"/>
                </a:rPr>
                <a:t>Сетевое и системное администрирование</a:t>
              </a:r>
              <a:endParaRPr lang="en-US" sz="1600" b="1" dirty="0">
                <a:solidFill>
                  <a:srgbClr val="0070C0"/>
                </a:solidFill>
                <a:latin typeface="Mulish" panose="020B0604020202020204" charset="0"/>
                <a:cs typeface="Mulish" panose="020B0604020202020204" charset="0"/>
              </a:endParaRPr>
            </a:p>
            <a:p>
              <a:pPr marL="0" indent="0" algn="l">
                <a:lnSpc>
                  <a:spcPct val="104000"/>
                </a:lnSpc>
                <a:buNone/>
              </a:pPr>
              <a:r>
                <a:rPr lang="ru-RU" sz="1600" b="1" dirty="0">
                  <a:solidFill>
                    <a:srgbClr val="384653"/>
                  </a:solidFill>
                  <a:latin typeface="Barlow Bold" pitchFamily="34" charset="0"/>
                  <a:ea typeface="Barlow Bold" pitchFamily="34" charset="-122"/>
                  <a:cs typeface="Barlow Bold" pitchFamily="34" charset="-120"/>
                </a:rPr>
                <a:t>  </a:t>
              </a:r>
              <a:endParaRPr lang="en-US" sz="1600" dirty="0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E96A9192-E094-0157-636C-1333C5807693}"/>
              </a:ext>
            </a:extLst>
          </p:cNvPr>
          <p:cNvSpPr txBox="1"/>
          <p:nvPr/>
        </p:nvSpPr>
        <p:spPr>
          <a:xfrm>
            <a:off x="270569" y="3798074"/>
            <a:ext cx="90301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dirty="0">
                <a:latin typeface="Mulish" panose="020B0604020202020204" charset="0"/>
                <a:cs typeface="Mulish" panose="020B0604020202020204" charset="0"/>
              </a:rPr>
              <a:t>Настройка и поддержка компьютерных сетей. Без сетевого администратора данные с дрона не дойдут до компьютера.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D6E3778-D956-0198-9916-9BB108B61934}"/>
              </a:ext>
            </a:extLst>
          </p:cNvPr>
          <p:cNvSpPr txBox="1"/>
          <p:nvPr/>
        </p:nvSpPr>
        <p:spPr>
          <a:xfrm>
            <a:off x="270569" y="5032209"/>
            <a:ext cx="65211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ulish" panose="020B0604020202020204" charset="0"/>
                <a:cs typeface="Mulish" panose="020B0604020202020204" charset="0"/>
              </a:rPr>
              <a:t>Создание сайтов и веб-приложений.</a:t>
            </a:r>
          </a:p>
        </p:txBody>
      </p:sp>
      <p:sp>
        <p:nvSpPr>
          <p:cNvPr id="48" name="Скругленный прямоугольник 18">
            <a:extLst>
              <a:ext uri="{FF2B5EF4-FFF2-40B4-BE49-F238E27FC236}">
                <a16:creationId xmlns:a16="http://schemas.microsoft.com/office/drawing/2014/main" xmlns="" id="{EDFA95FA-FD1B-9A3F-9A53-71423A62E340}"/>
              </a:ext>
            </a:extLst>
          </p:cNvPr>
          <p:cNvSpPr/>
          <p:nvPr/>
        </p:nvSpPr>
        <p:spPr>
          <a:xfrm>
            <a:off x="234421" y="5605087"/>
            <a:ext cx="7202525" cy="404186"/>
          </a:xfrm>
          <a:prstGeom prst="roundRect">
            <a:avLst>
              <a:gd name="adj" fmla="val 31591"/>
            </a:avLst>
          </a:prstGeom>
          <a:solidFill>
            <a:srgbClr val="CFE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4000"/>
              </a:lnSpc>
            </a:pPr>
            <a:r>
              <a:rPr lang="en-US" sz="1600" b="1" dirty="0">
                <a:solidFill>
                  <a:srgbClr val="0070C0"/>
                </a:solidFill>
                <a:latin typeface="Mulish" panose="020B0604020202020204" charset="0"/>
                <a:ea typeface="Twemoji Mozilla" pitchFamily="34" charset="-122"/>
                <a:cs typeface="Mulish" panose="020B0604020202020204" charset="0"/>
              </a:rPr>
              <a:t>🤖</a:t>
            </a:r>
            <a:r>
              <a:rPr lang="en-US" sz="1600" b="1" dirty="0">
                <a:solidFill>
                  <a:srgbClr val="0070C0"/>
                </a:solidFill>
                <a:latin typeface="Mulish" panose="020B0604020202020204" charset="0"/>
                <a:ea typeface="Barlow Bold" pitchFamily="34" charset="-122"/>
                <a:cs typeface="Mulish" panose="020B0604020202020204" charset="0"/>
              </a:rPr>
              <a:t> 09.02.13</a:t>
            </a:r>
            <a:r>
              <a:rPr lang="ru-RU" sz="1600" b="1" dirty="0">
                <a:solidFill>
                  <a:srgbClr val="0070C0"/>
                </a:solidFill>
                <a:latin typeface="Mulish" panose="020B0604020202020204" charset="0"/>
                <a:ea typeface="Barlow Bold" pitchFamily="34" charset="-122"/>
                <a:cs typeface="Mulish" panose="020B0604020202020204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Mulish" panose="020B0604020202020204" charset="0"/>
                <a:ea typeface="Montserrat" pitchFamily="34" charset="-122"/>
                <a:cs typeface="Mulish" panose="020B0604020202020204" charset="0"/>
              </a:rPr>
              <a:t>Интеграция решений с применением технологий ИИ</a:t>
            </a:r>
            <a:endParaRPr lang="en-US" sz="1600" b="1" dirty="0">
              <a:solidFill>
                <a:srgbClr val="0070C0"/>
              </a:solidFill>
              <a:latin typeface="Mulish" panose="020B0604020202020204" charset="0"/>
              <a:cs typeface="Mulish" panose="020B0604020202020204" charset="0"/>
            </a:endParaRPr>
          </a:p>
          <a:p>
            <a:pPr>
              <a:lnSpc>
                <a:spcPct val="104000"/>
              </a:lnSpc>
            </a:pPr>
            <a:r>
              <a:rPr lang="ru-RU" sz="14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endParaRPr lang="en-US" sz="14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76280F51-CBC8-40A8-6500-B3706D50884D}"/>
              </a:ext>
            </a:extLst>
          </p:cNvPr>
          <p:cNvSpPr txBox="1"/>
          <p:nvPr/>
        </p:nvSpPr>
        <p:spPr>
          <a:xfrm>
            <a:off x="270569" y="6139849"/>
            <a:ext cx="87922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dirty="0">
                <a:latin typeface="Mulish" panose="020B0604020202020204" charset="0"/>
                <a:cs typeface="Mulish" panose="020B0604020202020204" charset="0"/>
              </a:rPr>
              <a:t>Работа с системами, которые анализируют данные и принимают решения. Благодаря ИИ дрон различает саженцы и сорняки, а комбайн видит дорогу.</a:t>
            </a:r>
          </a:p>
        </p:txBody>
      </p:sp>
    </p:spTree>
    <p:extLst>
      <p:ext uri="{BB962C8B-B14F-4D97-AF65-F5344CB8AC3E}">
        <p14:creationId xmlns:p14="http://schemas.microsoft.com/office/powerpoint/2010/main" xmlns="" val="289577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/>
      <p:bldP spid="24" grpId="0"/>
      <p:bldP spid="44" grpId="0"/>
      <p:bldP spid="46" grpId="0"/>
      <p:bldP spid="48" grpId="0" animBg="1"/>
      <p:bldP spid="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78616E9-2D7D-7CE1-87DE-6513A76607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13621" y="82006"/>
            <a:ext cx="4121253" cy="66939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FFD89A8-9230-DAE0-BFF6-21A6ECA8F27B}"/>
              </a:ext>
            </a:extLst>
          </p:cNvPr>
          <p:cNvSpPr txBox="1"/>
          <p:nvPr/>
        </p:nvSpPr>
        <p:spPr>
          <a:xfrm>
            <a:off x="373652" y="677825"/>
            <a:ext cx="82048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>
                <a:latin typeface="Mulish" panose="020B0604020202020204" charset="0"/>
                <a:cs typeface="Mulish" panose="020B0604020202020204" charset="0"/>
              </a:rPr>
              <a:t>На базе нашего колледжа действует Центр цифрового образования детей </a:t>
            </a:r>
            <a:r>
              <a:rPr lang="ru-RU" sz="2400" dirty="0">
                <a:latin typeface="Aptos" panose="020B0004020202020204" pitchFamily="34" charset="0"/>
                <a:cs typeface="Mulish" panose="020B0604020202020204" charset="0"/>
              </a:rPr>
              <a:t>«</a:t>
            </a:r>
            <a:r>
              <a:rPr lang="ru-RU" sz="2400" b="1" dirty="0">
                <a:latin typeface="Aptos" panose="020B0004020202020204" pitchFamily="34" charset="0"/>
                <a:cs typeface="Mulish" panose="020B0604020202020204" charset="0"/>
              </a:rPr>
              <a:t>IT-КУБ.КУРГАН</a:t>
            </a:r>
            <a:r>
              <a:rPr lang="ru-RU" sz="2400" dirty="0">
                <a:latin typeface="Aptos" panose="020B0004020202020204" pitchFamily="34" charset="0"/>
                <a:cs typeface="Mulish" panose="020B0604020202020204" charset="0"/>
              </a:rPr>
              <a:t>» </a:t>
            </a:r>
            <a:r>
              <a:rPr lang="ru-RU" sz="2400" dirty="0">
                <a:latin typeface="Mulish" panose="020B0604020202020204" charset="0"/>
                <a:cs typeface="Mulish" panose="020B0604020202020204" charset="0"/>
              </a:rPr>
              <a:t>— там можно начать заниматься ещё до поступления.</a:t>
            </a:r>
          </a:p>
          <a:p>
            <a:pPr>
              <a:buNone/>
            </a:pPr>
            <a:endParaRPr lang="ru-RU" sz="2400" dirty="0">
              <a:latin typeface="Mulish" panose="020B0604020202020204" charset="0"/>
              <a:cs typeface="Mulish" panose="020B060402020202020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389C754-2424-0003-91D6-0CA820A8E50C}"/>
              </a:ext>
            </a:extLst>
          </p:cNvPr>
          <p:cNvSpPr txBox="1"/>
          <p:nvPr/>
        </p:nvSpPr>
        <p:spPr>
          <a:xfrm>
            <a:off x="0" y="2572747"/>
            <a:ext cx="868545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dirty="0">
                <a:latin typeface="Mulish" panose="020B0604020202020204" charset="0"/>
                <a:cs typeface="Mulish" panose="020B0604020202020204" charset="0"/>
              </a:rPr>
              <a:t>   </a:t>
            </a:r>
            <a:r>
              <a:rPr lang="ru-RU" sz="2400" dirty="0">
                <a:latin typeface="Mulish" panose="020B0604020202020204" charset="0"/>
                <a:cs typeface="Mulish" panose="020B0604020202020204" charset="0"/>
              </a:rPr>
              <a:t>Помимо IT-направлений, колледж готовит специалистов по электронике и энергетике, теплоснабжению, сварочному производству, автотранспорту, логистике, дизайну, технологиям индустрии красоты и документационному обеспечению.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A5D5470-44F5-1922-AACE-590248DC8AB5}"/>
              </a:ext>
            </a:extLst>
          </p:cNvPr>
          <p:cNvSpPr txBox="1"/>
          <p:nvPr/>
        </p:nvSpPr>
        <p:spPr>
          <a:xfrm>
            <a:off x="844617" y="5810843"/>
            <a:ext cx="68675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400" dirty="0">
                <a:latin typeface="Mulish" panose="020B0604020202020204" charset="0"/>
                <a:cs typeface="Mulish" panose="020B0604020202020204" charset="0"/>
              </a:rPr>
              <a:t>После колледжа можно продолжить обучение в Курганском государственном университете — там есть направления, связанные с информационными технологиями и машиностроение</a:t>
            </a:r>
          </a:p>
        </p:txBody>
      </p:sp>
      <p:pic>
        <p:nvPicPr>
          <p:cNvPr id="13" name="Рисунок 12" descr="Picture background">
            <a:extLst>
              <a:ext uri="{FF2B5EF4-FFF2-40B4-BE49-F238E27FC236}">
                <a16:creationId xmlns:a16="http://schemas.microsoft.com/office/drawing/2014/main" xmlns="" id="{F396835F-FED6-617F-8C0E-7C4259E77AF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012" y="0"/>
            <a:ext cx="2431966" cy="842211"/>
          </a:xfrm>
          <a:prstGeom prst="rect">
            <a:avLst/>
          </a:prstGeom>
        </p:spPr>
      </p:pic>
      <p:pic>
        <p:nvPicPr>
          <p:cNvPr id="18" name="Рисунок 17" descr="Picture background">
            <a:extLst>
              <a:ext uri="{FF2B5EF4-FFF2-40B4-BE49-F238E27FC236}">
                <a16:creationId xmlns:a16="http://schemas.microsoft.com/office/drawing/2014/main" xmlns="" id="{4D6C79E4-65FB-AA30-1AE1-2E95BB88551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5012" y="5134091"/>
            <a:ext cx="1360696" cy="79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3966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6CDECF-0B69-56B0-FE93-1D68242C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14" y="463144"/>
            <a:ext cx="5710739" cy="439223"/>
          </a:xfrm>
        </p:spPr>
        <p:txBody>
          <a:bodyPr/>
          <a:lstStyle/>
          <a:p>
            <a:r>
              <a:rPr lang="ru-RU" dirty="0"/>
              <a:t>Важное сообщение для вас!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3F2FD99-2743-E8EA-E114-B86D0DA325D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97053" y="1172748"/>
            <a:ext cx="3732421" cy="14579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D4CF28F-975D-19FA-0FED-B08EFA62F585}"/>
              </a:ext>
            </a:extLst>
          </p:cNvPr>
          <p:cNvSpPr txBox="1"/>
          <p:nvPr/>
        </p:nvSpPr>
        <p:spPr>
          <a:xfrm>
            <a:off x="2232861" y="1767872"/>
            <a:ext cx="228299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600" b="1" dirty="0">
                <a:latin typeface="Mulish" panose="020B0604020202020204" charset="0"/>
                <a:cs typeface="Mulish" panose="020B0604020202020204" charset="0"/>
              </a:rPr>
              <a:t>Портал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7BEFC38-2E4B-30DE-059A-698D1715363C}"/>
              </a:ext>
            </a:extLst>
          </p:cNvPr>
          <p:cNvSpPr txBox="1"/>
          <p:nvPr/>
        </p:nvSpPr>
        <p:spPr>
          <a:xfrm>
            <a:off x="3150520" y="2737201"/>
            <a:ext cx="60939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dirty="0">
                <a:latin typeface="Mulish" panose="020B0604020202020204" charset="0"/>
                <a:cs typeface="Mulish" panose="020B0604020202020204" charset="0"/>
              </a:rPr>
              <a:t>На портале </a:t>
            </a:r>
            <a:r>
              <a:rPr lang="ru-RU" sz="1600" b="1" dirty="0">
                <a:solidFill>
                  <a:schemeClr val="bg1"/>
                </a:solidFill>
                <a:highlight>
                  <a:srgbClr val="2E9C58"/>
                </a:highlight>
                <a:latin typeface="Mulish" panose="020B0604020202020204" charset="0"/>
                <a:cs typeface="Mulish" panose="020B0604020202020204" charset="0"/>
              </a:rPr>
              <a:t>bvbinfo.ru</a:t>
            </a:r>
            <a:r>
              <a:rPr lang="ru-RU" sz="1600" dirty="0">
                <a:solidFill>
                  <a:schemeClr val="bg1"/>
                </a:solidFill>
                <a:highlight>
                  <a:srgbClr val="2E9C58"/>
                </a:highlight>
                <a:latin typeface="Mulish" panose="020B0604020202020204" charset="0"/>
                <a:cs typeface="Mulish" panose="020B0604020202020204" charset="0"/>
              </a:rPr>
              <a:t> </a:t>
            </a:r>
            <a:r>
              <a:rPr lang="ru-RU" sz="1600" dirty="0">
                <a:latin typeface="Mulish" panose="020B0604020202020204" charset="0"/>
                <a:cs typeface="Mulish" panose="020B0604020202020204" charset="0"/>
              </a:rPr>
              <a:t>для вас открылась диагностика: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660C54D-CAF3-ECC5-781A-23055CE0798F}"/>
              </a:ext>
            </a:extLst>
          </p:cNvPr>
          <p:cNvSpPr txBox="1"/>
          <p:nvPr/>
        </p:nvSpPr>
        <p:spPr>
          <a:xfrm>
            <a:off x="259241" y="3171402"/>
            <a:ext cx="921105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b="1" dirty="0">
                <a:latin typeface="Mulish" panose="020B0604020202020204" charset="0"/>
                <a:cs typeface="Mulish" panose="020B0604020202020204" charset="0"/>
              </a:rPr>
              <a:t>«</a:t>
            </a:r>
            <a:r>
              <a:rPr lang="ru-RU" sz="1600" b="1" dirty="0">
                <a:latin typeface="Mulish" panose="020B0604020202020204" charset="0"/>
                <a:cs typeface="Mulish" panose="020B0604020202020204" charset="0"/>
              </a:rPr>
              <a:t>Мои способности. Технические способности»</a:t>
            </a:r>
          </a:p>
          <a:p>
            <a:pPr algn="just">
              <a:buNone/>
            </a:pPr>
            <a:r>
              <a:rPr lang="ru-RU" sz="1600" dirty="0">
                <a:latin typeface="Mulish" panose="020B0604020202020204" charset="0"/>
                <a:cs typeface="Mulish" panose="020B0604020202020204" charset="0"/>
              </a:rPr>
              <a:t>Это тест, который поможет вам понять, насколько вам интересна и подходит инженерно-техническая сфера.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67FE6C4-83E1-74F6-0C80-CE3339450E78}"/>
              </a:ext>
            </a:extLst>
          </p:cNvPr>
          <p:cNvSpPr txBox="1"/>
          <p:nvPr/>
        </p:nvSpPr>
        <p:spPr>
          <a:xfrm>
            <a:off x="259241" y="4174125"/>
            <a:ext cx="1124326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dirty="0">
                <a:latin typeface="Mulish" panose="020B0604020202020204" charset="0"/>
                <a:cs typeface="Mulish" panose="020B0604020202020204" charset="0"/>
              </a:rPr>
              <a:t>Как пройти диагностику:</a:t>
            </a:r>
            <a:endParaRPr lang="ru-RU" sz="1600" dirty="0">
              <a:latin typeface="Mulish" panose="020B0604020202020204" charset="0"/>
              <a:cs typeface="Mulish" panose="020B0604020202020204" charset="0"/>
            </a:endParaRPr>
          </a:p>
          <a:p>
            <a:r>
              <a:rPr lang="ru-RU" sz="1600" b="1" dirty="0">
                <a:latin typeface="Mulish" panose="020B0604020202020204" charset="0"/>
                <a:cs typeface="Mulish" panose="020B0604020202020204" charset="0"/>
              </a:rPr>
              <a:t>1) Зайдите в личный кабинет </a:t>
            </a:r>
            <a:r>
              <a:rPr lang="ru-RU" sz="1600" dirty="0">
                <a:latin typeface="Mulish" panose="020B0604020202020204" charset="0"/>
                <a:cs typeface="Mulish" panose="020B0604020202020204" charset="0"/>
              </a:rPr>
              <a:t>(на портале bvbinfo.ru)</a:t>
            </a:r>
          </a:p>
          <a:p>
            <a:pPr>
              <a:buNone/>
            </a:pPr>
            <a:endParaRPr lang="ru-RU" sz="1600" b="1" dirty="0">
              <a:latin typeface="Mulish" panose="020B0604020202020204" charset="0"/>
              <a:cs typeface="Mulish" panose="020B0604020202020204" charset="0"/>
            </a:endParaRPr>
          </a:p>
          <a:p>
            <a:pPr>
              <a:buNone/>
            </a:pPr>
            <a:r>
              <a:rPr lang="ru-RU" sz="1600" b="1" dirty="0">
                <a:latin typeface="Mulish" panose="020B0604020202020204" charset="0"/>
                <a:cs typeface="Mulish" panose="020B0604020202020204" charset="0"/>
              </a:rPr>
              <a:t>2) Перейдите во вкладку «ОСОЗНАЮ»</a:t>
            </a:r>
          </a:p>
          <a:p>
            <a:pPr>
              <a:buNone/>
            </a:pPr>
            <a:endParaRPr lang="ru-RU" sz="1600" b="1" dirty="0">
              <a:latin typeface="Mulish" panose="020B0604020202020204" charset="0"/>
              <a:cs typeface="Mulish" panose="020B0604020202020204" charset="0"/>
            </a:endParaRPr>
          </a:p>
          <a:p>
            <a:pPr>
              <a:buNone/>
            </a:pPr>
            <a:r>
              <a:rPr lang="ru-RU" sz="1600" b="1" dirty="0">
                <a:latin typeface="Mulish" panose="020B0604020202020204" charset="0"/>
                <a:cs typeface="Mulish" panose="020B0604020202020204" charset="0"/>
              </a:rPr>
              <a:t>Пройдите диагностику</a:t>
            </a:r>
          </a:p>
          <a:p>
            <a:pPr>
              <a:buNone/>
            </a:pPr>
            <a:r>
              <a:rPr lang="ru-RU" sz="1600" dirty="0">
                <a:latin typeface="Mulish" panose="020B0604020202020204" charset="0"/>
                <a:cs typeface="Mulish" panose="020B0604020202020204" charset="0"/>
              </a:rPr>
              <a:t>⏱ Это займёт примерно </a:t>
            </a:r>
            <a:r>
              <a:rPr lang="ru-RU" sz="1600" b="1" dirty="0">
                <a:latin typeface="Mulish" panose="020B0604020202020204" charset="0"/>
                <a:cs typeface="Mulish" panose="020B0604020202020204" charset="0"/>
              </a:rPr>
              <a:t>45 минут</a:t>
            </a:r>
            <a:r>
              <a:rPr lang="ru-RU" sz="1600" dirty="0">
                <a:latin typeface="Mulish" panose="020B0604020202020204" charset="0"/>
                <a:cs typeface="Mulish" panose="020B0604020202020204" charset="0"/>
              </a:rPr>
              <a:t>, но это время вы потратите на себя — чтобы лучше понять, что вам нравится и куда двигаться.</a:t>
            </a:r>
          </a:p>
          <a:p>
            <a:pPr>
              <a:buNone/>
            </a:pPr>
            <a:endParaRPr lang="ru-RU" sz="1600" dirty="0">
              <a:latin typeface="Mulish" panose="020B0604020202020204" charset="0"/>
              <a:cs typeface="Mulish" panose="020B0604020202020204" charset="0"/>
            </a:endParaRPr>
          </a:p>
          <a:p>
            <a:pPr>
              <a:buNone/>
            </a:pPr>
            <a:r>
              <a:rPr lang="ru-RU" sz="1600" dirty="0">
                <a:latin typeface="Mulish" panose="020B0604020202020204" charset="0"/>
                <a:cs typeface="Mulish" panose="020B0604020202020204" charset="0"/>
              </a:rPr>
              <a:t>📱 Зайти можно с компьютера или телефона.</a:t>
            </a:r>
          </a:p>
        </p:txBody>
      </p:sp>
      <p:sp>
        <p:nvSpPr>
          <p:cNvPr id="23" name="Google Shape;3274;p71">
            <a:extLst>
              <a:ext uri="{FF2B5EF4-FFF2-40B4-BE49-F238E27FC236}">
                <a16:creationId xmlns:a16="http://schemas.microsoft.com/office/drawing/2014/main" xmlns="" id="{FEAF3006-6141-5103-FB0B-B365993B60CB}"/>
              </a:ext>
            </a:extLst>
          </p:cNvPr>
          <p:cNvSpPr/>
          <p:nvPr/>
        </p:nvSpPr>
        <p:spPr>
          <a:xfrm>
            <a:off x="4641618" y="1652184"/>
            <a:ext cx="1391653" cy="723817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9477E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Mulish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526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5" grpId="0"/>
      <p:bldP spid="19" grpId="0"/>
      <p:bldP spid="21" grpId="0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B7C192-C221-C928-90FC-72D5F7888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5126"/>
            <a:ext cx="11190873" cy="1274195"/>
          </a:xfrm>
        </p:spPr>
        <p:txBody>
          <a:bodyPr/>
          <a:lstStyle/>
          <a:p>
            <a:r>
              <a:rPr lang="ru-RU" sz="2300" dirty="0"/>
              <a:t>Индивидуальная работа — 3 минуты</a:t>
            </a:r>
            <a:br>
              <a:rPr lang="ru-RU" sz="2300" dirty="0"/>
            </a:br>
            <a:r>
              <a:rPr lang="ru-RU" sz="2300" dirty="0"/>
              <a:t/>
            </a:r>
            <a:br>
              <a:rPr lang="ru-RU" sz="2300" dirty="0"/>
            </a:br>
            <a:r>
              <a:rPr lang="ru-RU" sz="2300" dirty="0"/>
              <a:t>Заполните бланк «Мой технологический маршрут»:</a:t>
            </a:r>
            <a:br>
              <a:rPr lang="ru-RU" sz="2300" dirty="0"/>
            </a:br>
            <a:endParaRPr lang="ru-RU" sz="2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4EA6DC-4D7A-92DB-ACC1-A97CCE2115A3}"/>
              </a:ext>
            </a:extLst>
          </p:cNvPr>
          <p:cNvSpPr txBox="1"/>
          <p:nvPr/>
        </p:nvSpPr>
        <p:spPr>
          <a:xfrm>
            <a:off x="371474" y="1811759"/>
            <a:ext cx="831532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>
                <a:latin typeface="Mulish" panose="020B0604020202020204" charset="0"/>
                <a:cs typeface="Mulish" panose="020B0604020202020204" charset="0"/>
              </a:rPr>
              <a:t>Вопрос 1</a:t>
            </a:r>
          </a:p>
          <a:p>
            <a:pPr>
              <a:buNone/>
            </a:pPr>
            <a:r>
              <a:rPr lang="ru-RU" dirty="0">
                <a:latin typeface="Mulish" panose="020B0604020202020204" charset="0"/>
                <a:cs typeface="Mulish" panose="020B0604020202020204" charset="0"/>
              </a:rPr>
              <a:t>Какая сфера применения беспилотных систем в Зауралье вам показалась самой интересной? Напишите одно-два предложения — своими словами.</a:t>
            </a:r>
          </a:p>
          <a:p>
            <a:pPr>
              <a:buNone/>
            </a:pPr>
            <a:endParaRPr lang="ru-RU" dirty="0">
              <a:latin typeface="Mulish" panose="020B0604020202020204" charset="0"/>
              <a:cs typeface="Mulish" panose="020B0604020202020204" charset="0"/>
            </a:endParaRPr>
          </a:p>
          <a:p>
            <a:pPr>
              <a:buNone/>
            </a:pPr>
            <a:r>
              <a:rPr lang="ru-RU" b="1" dirty="0">
                <a:latin typeface="Mulish" panose="020B0604020202020204" charset="0"/>
                <a:cs typeface="Mulish" panose="020B0604020202020204" charset="0"/>
              </a:rPr>
              <a:t>Вопрос 2</a:t>
            </a:r>
          </a:p>
          <a:p>
            <a:pPr>
              <a:buNone/>
            </a:pPr>
            <a:r>
              <a:rPr lang="ru-RU" dirty="0">
                <a:latin typeface="Mulish" panose="020B0604020202020204" charset="0"/>
                <a:cs typeface="Mulish" panose="020B0604020202020204" charset="0"/>
              </a:rPr>
              <a:t>Какой школьный предмет вам нужно изучать лучше, чтобы в будущем развиваться в технологическом направлении?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D7EF0F0-558B-CB86-5B6F-C5272EF45817}"/>
              </a:ext>
            </a:extLst>
          </p:cNvPr>
          <p:cNvSpPr txBox="1"/>
          <p:nvPr/>
        </p:nvSpPr>
        <p:spPr>
          <a:xfrm>
            <a:off x="371474" y="4292521"/>
            <a:ext cx="60939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>
                <a:latin typeface="Mulish" panose="020B0604020202020204" charset="0"/>
                <a:cs typeface="Mulish" panose="020B0604020202020204" charset="0"/>
              </a:rPr>
              <a:t>Вопрос 3</a:t>
            </a:r>
          </a:p>
          <a:p>
            <a:pPr>
              <a:buNone/>
            </a:pPr>
            <a:r>
              <a:rPr lang="ru-RU" dirty="0">
                <a:latin typeface="Mulish" panose="020B0604020202020204" charset="0"/>
                <a:cs typeface="Mulish" panose="020B0604020202020204" charset="0"/>
              </a:rPr>
              <a:t>Какое направление дополнительного образования вы хотели бы попробовать?</a:t>
            </a:r>
          </a:p>
        </p:txBody>
      </p:sp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xmlns="" id="{E766EB46-3E57-9056-21C7-067C4CE8902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37715" y="2600204"/>
            <a:ext cx="3655004" cy="365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7836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28E87D1-1F8C-7814-528A-BAC801CF57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759340">
            <a:off x="-151847" y="4008412"/>
            <a:ext cx="3291166" cy="2606622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BEF5A64F-2064-989F-AC7F-76CB79AC35FC}"/>
              </a:ext>
            </a:extLst>
          </p:cNvPr>
          <p:cNvGrpSpPr/>
          <p:nvPr/>
        </p:nvGrpSpPr>
        <p:grpSpPr>
          <a:xfrm>
            <a:off x="533659" y="336880"/>
            <a:ext cx="11427670" cy="909241"/>
            <a:chOff x="533659" y="336880"/>
            <a:chExt cx="11427670" cy="909241"/>
          </a:xfrm>
        </p:grpSpPr>
        <p:sp>
          <p:nvSpPr>
            <p:cNvPr id="12" name="Скругленный прямоугольник 1253">
              <a:extLst>
                <a:ext uri="{FF2B5EF4-FFF2-40B4-BE49-F238E27FC236}">
                  <a16:creationId xmlns:a16="http://schemas.microsoft.com/office/drawing/2014/main" xmlns="" id="{E529B315-7A49-0D3C-CF1E-5575F995AC22}"/>
                </a:ext>
              </a:extLst>
            </p:cNvPr>
            <p:cNvSpPr/>
            <p:nvPr/>
          </p:nvSpPr>
          <p:spPr>
            <a:xfrm>
              <a:off x="533659" y="336880"/>
              <a:ext cx="11427670" cy="909241"/>
            </a:xfrm>
            <a:prstGeom prst="roundRect">
              <a:avLst>
                <a:gd name="adj" fmla="val 17088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>
                <a:solidFill>
                  <a:schemeClr val="accent2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89D21D4A-5980-35A8-9D65-886C0C736296}"/>
                </a:ext>
              </a:extLst>
            </p:cNvPr>
            <p:cNvSpPr txBox="1"/>
            <p:nvPr/>
          </p:nvSpPr>
          <p:spPr>
            <a:xfrm>
              <a:off x="3049002" y="514501"/>
              <a:ext cx="609399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ru-RU" sz="3000" b="1" dirty="0">
                  <a:solidFill>
                    <a:schemeClr val="bg1"/>
                  </a:solidFill>
                  <a:effectLst/>
                  <a:latin typeface="Mulish" panose="020B0604020202020204" charset="0"/>
                  <a:cs typeface="Mulish" panose="020B0604020202020204" charset="0"/>
                </a:rPr>
                <a:t>Спасибо за внимание!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D0ECF70-8561-936E-0235-126A36C428DE}"/>
              </a:ext>
            </a:extLst>
          </p:cNvPr>
          <p:cNvSpPr txBox="1"/>
          <p:nvPr/>
        </p:nvSpPr>
        <p:spPr>
          <a:xfrm>
            <a:off x="1122445" y="1782360"/>
            <a:ext cx="99471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/>
                <a:latin typeface="Mulish" panose="020B0604020202020204" charset="0"/>
                <a:cs typeface="Mulish" panose="020B0604020202020204" charset="0"/>
              </a:rPr>
              <a:t>Беспилотные системы — это не фантастика, а реальность нашей Курганской области.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672C9C4-9672-435A-DDF4-742899A01EBE}"/>
              </a:ext>
            </a:extLst>
          </p:cNvPr>
          <p:cNvSpPr txBox="1"/>
          <p:nvPr/>
        </p:nvSpPr>
        <p:spPr>
          <a:xfrm>
            <a:off x="2236215" y="3429000"/>
            <a:ext cx="802255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dirty="0">
                <a:effectLst/>
                <a:latin typeface="Mulish" panose="020B0604020202020204" charset="0"/>
                <a:cs typeface="Mulish" panose="020B0604020202020204" charset="0"/>
              </a:rPr>
              <a:t>Впереди нас ждёт много интересного из мира профессий Зауралья.</a:t>
            </a:r>
          </a:p>
          <a:p>
            <a:pPr algn="ctr">
              <a:buNone/>
            </a:pPr>
            <a:r>
              <a:rPr lang="ru-RU" sz="2800" dirty="0">
                <a:effectLst/>
                <a:latin typeface="Mulish" panose="020B0604020202020204" charset="0"/>
                <a:cs typeface="Mulish" panose="020B0604020202020204" charset="0"/>
              </a:rPr>
              <a:t>Зауралье — это каждый из вас, а за вами — будущее, будущее нашей малой Родины.</a:t>
            </a:r>
          </a:p>
          <a:p>
            <a:pPr algn="ctr">
              <a:buNone/>
            </a:pPr>
            <a:r>
              <a:rPr lang="ru-RU" sz="2800" b="1" dirty="0">
                <a:effectLst/>
                <a:latin typeface="Mulish" panose="020B0604020202020204" charset="0"/>
                <a:cs typeface="Mulish" panose="020B0604020202020204" charset="0"/>
              </a:rPr>
              <a:t>✨ Удачи вам на этом пути! ✨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77F0B179-96A9-131F-447F-96D498A4C3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9401" y="4369090"/>
            <a:ext cx="3851928" cy="261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24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theme/theme1.xml><?xml version="1.0" encoding="utf-8"?>
<a:theme xmlns:a="http://schemas.openxmlformats.org/drawing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971</Words>
  <Application>Microsoft Office PowerPoint</Application>
  <PresentationFormat>Произвольный</PresentationFormat>
  <Paragraphs>146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1" baseType="lpstr">
      <vt:lpstr>Arial</vt:lpstr>
      <vt:lpstr>Mulish</vt:lpstr>
      <vt:lpstr>Calibri</vt:lpstr>
      <vt:lpstr>Lora</vt:lpstr>
      <vt:lpstr>Alice</vt:lpstr>
      <vt:lpstr>Lora Bold</vt:lpstr>
      <vt:lpstr>Twemoji Mozilla, Apple Color Emoji, Segoe UI Emoji, Segoe UI Symbol, Noto Color Emoji, EmojiOne Color, Android Emoji, sans-serif</vt:lpstr>
      <vt:lpstr>Calibri Light</vt:lpstr>
      <vt:lpstr>Twemoji Mozilla</vt:lpstr>
      <vt:lpstr>Barlow Bold</vt:lpstr>
      <vt:lpstr>Montserrat</vt:lpstr>
      <vt:lpstr>Aptos</vt:lpstr>
      <vt:lpstr>PT Serif</vt:lpstr>
      <vt:lpstr>Тема Office</vt:lpstr>
      <vt:lpstr>Занятия  «Зауралье – мои горизонты»</vt:lpstr>
      <vt:lpstr>Курганская область –  регион возможностей</vt:lpstr>
      <vt:lpstr>Тема 9. Технологии в Курганской области: инженерия и беспилотные системы</vt:lpstr>
      <vt:lpstr>Сегодня мы узнаем</vt:lpstr>
      <vt:lpstr>АО «Кургансемена»</vt:lpstr>
      <vt:lpstr>Курганское управление лесами</vt:lpstr>
      <vt:lpstr>Курганмашзавод · Ростех</vt:lpstr>
      <vt:lpstr>Слайд 8</vt:lpstr>
      <vt:lpstr>Слайд 9</vt:lpstr>
      <vt:lpstr>Слайд 10</vt:lpstr>
      <vt:lpstr>Слайд 11</vt:lpstr>
      <vt:lpstr>Начать можно уже сейчас</vt:lpstr>
      <vt:lpstr>ГБПОУ «Курганский технологический колледж»</vt:lpstr>
      <vt:lpstr>Слайд 14</vt:lpstr>
      <vt:lpstr>Важное сообщение для вас!</vt:lpstr>
      <vt:lpstr>Индивидуальная работа — 3 минуты  Заполните бланк «Мой технологический маршрут»: 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Занятия  «Зауралье – мои горизонты»</dc:title>
  <dc:creator>User</dc:creator>
  <cp:lastModifiedBy>User</cp:lastModifiedBy>
  <cp:revision>3</cp:revision>
  <dcterms:created xsi:type="dcterms:W3CDTF">2025-09-09T12:47:31Z</dcterms:created>
  <dcterms:modified xsi:type="dcterms:W3CDTF">2026-10-12T04:45:17Z</dcterms:modified>
</cp:coreProperties>
</file>