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Default Extension="fntdata" ContentType="application/x-fontdata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 embedTrueTypeFonts="1" saveSubsetFonts="1">
  <p:sldMasterIdLst>
    <p:sldMasterId id="2147483648" r:id="rId1"/>
  </p:sldMasterIdLst>
  <p:notesMasterIdLst>
    <p:notesMasterId r:id="rId18"/>
  </p:notesMasterIdLst>
  <p:handoutMasterIdLst>
    <p:handoutMasterId r:id="rId19"/>
  </p:handoutMasterIdLst>
  <p:sldIdLst>
    <p:sldId id="256" r:id="rId2"/>
    <p:sldId id="282" r:id="rId3"/>
    <p:sldId id="283" r:id="rId4"/>
    <p:sldId id="257" r:id="rId5"/>
    <p:sldId id="301" r:id="rId6"/>
    <p:sldId id="302" r:id="rId7"/>
    <p:sldId id="289" r:id="rId8"/>
    <p:sldId id="294" r:id="rId9"/>
    <p:sldId id="293" r:id="rId10"/>
    <p:sldId id="295" r:id="rId11"/>
    <p:sldId id="297" r:id="rId12"/>
    <p:sldId id="299" r:id="rId13"/>
    <p:sldId id="303" r:id="rId14"/>
    <p:sldId id="298" r:id="rId15"/>
    <p:sldId id="290" r:id="rId16"/>
    <p:sldId id="270" r:id="rId17"/>
  </p:sldIdLst>
  <p:sldSz cx="12192000" cy="6858000"/>
  <p:notesSz cx="6858000" cy="9144000"/>
  <p:embeddedFontLst>
    <p:embeddedFont>
      <p:font typeface="Mulish" charset="-52"/>
      <p:regular r:id="rId20"/>
      <p:bold r:id="rId21"/>
      <p:italic r:id="rId22"/>
      <p:boldItalic r:id="rId23"/>
    </p:embeddedFont>
    <p:embeddedFont>
      <p:font typeface="Calibri" pitchFamily="34" charset="0"/>
      <p:regular r:id="rId24"/>
      <p:bold r:id="rId25"/>
      <p:italic r:id="rId26"/>
      <p:boldItalic r:id="rId27"/>
    </p:embeddedFont>
    <p:embeddedFont>
      <p:font typeface="Bahnschrift SemiBold" pitchFamily="34" charset="0"/>
      <p:bold r:id="rId28"/>
    </p:embeddedFont>
    <p:embeddedFont>
      <p:font typeface="PT Serif" charset="-52"/>
      <p:regular r:id="rId29"/>
      <p:bold r:id="rId30"/>
      <p:italic r:id="rId31"/>
      <p:boldItalic r:id="rId32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1888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orient="horz" pos="2772" userDrawn="1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Автор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9477E6"/>
    <a:srgbClr val="2E9C58"/>
    <a:srgbClr val="7EC234"/>
    <a:srgbClr val="A38AEA"/>
    <a:srgbClr val="5D97F5"/>
    <a:srgbClr val="4285F4"/>
    <a:srgbClr val="2C61B9"/>
    <a:srgbClr val="E3EDFE"/>
    <a:srgbClr val="E0F5E8"/>
    <a:srgbClr val="EFEBFB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755" autoAdjust="0"/>
    <p:restoredTop sz="94614" autoAdjust="0"/>
  </p:normalViewPr>
  <p:slideViewPr>
    <p:cSldViewPr snapToGrid="0" showGuides="1">
      <p:cViewPr varScale="1">
        <p:scale>
          <a:sx n="109" d="100"/>
          <a:sy n="109" d="100"/>
        </p:scale>
        <p:origin x="-816" y="-84"/>
      </p:cViewPr>
      <p:guideLst>
        <p:guide orient="horz" pos="1888"/>
        <p:guide orient="horz" pos="2772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83" d="100"/>
          <a:sy n="83" d="100"/>
        </p:scale>
        <p:origin x="3852" y="108"/>
      </p:cViewPr>
      <p:guideLst/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26" Type="http://schemas.openxmlformats.org/officeDocument/2006/relationships/font" Target="fonts/font7.fntdata"/><Relationship Id="rId3" Type="http://schemas.openxmlformats.org/officeDocument/2006/relationships/slide" Target="slides/slide2.xml"/><Relationship Id="rId21" Type="http://schemas.openxmlformats.org/officeDocument/2006/relationships/font" Target="fonts/font2.fntdata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6.fntdata"/><Relationship Id="rId33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1.fntdata"/><Relationship Id="rId29" Type="http://schemas.openxmlformats.org/officeDocument/2006/relationships/font" Target="fonts/font10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5.fntdata"/><Relationship Id="rId32" Type="http://schemas.openxmlformats.org/officeDocument/2006/relationships/font" Target="fonts/font13.fntdata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4.fntdata"/><Relationship Id="rId28" Type="http://schemas.openxmlformats.org/officeDocument/2006/relationships/font" Target="fonts/font9.fntdata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31" Type="http://schemas.openxmlformats.org/officeDocument/2006/relationships/font" Target="fonts/font1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3.fntdata"/><Relationship Id="rId27" Type="http://schemas.openxmlformats.org/officeDocument/2006/relationships/font" Target="fonts/font8.fntdata"/><Relationship Id="rId30" Type="http://schemas.openxmlformats.org/officeDocument/2006/relationships/font" Target="fonts/font11.fntdata"/><Relationship Id="rId35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447DA51-5D02-4436-B052-5F42A892B5C2}" type="datetimeFigureOut">
              <a:rPr lang="ru-RU" smtClean="0"/>
              <a:pPr/>
              <a:t>09.09.2026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F73B09-9CFF-4D78-A465-099E209F300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20450602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09B4BF-D507-4C5B-AB4A-47216D488B16}" type="datetimeFigureOut">
              <a:rPr lang="ru-RU" smtClean="0"/>
              <a:pPr/>
              <a:t>09.09.2026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7DCC600-9BA1-4118-A031-0929037162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7756059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DCC600-9BA1-4118-A031-09290371625A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6077181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Группа 19"/>
          <p:cNvGrpSpPr/>
          <p:nvPr userDrawn="1"/>
        </p:nvGrpSpPr>
        <p:grpSpPr>
          <a:xfrm>
            <a:off x="0" y="-4803"/>
            <a:ext cx="12192000" cy="6867607"/>
            <a:chOff x="1798015" y="-4803"/>
            <a:chExt cx="12192000" cy="6867607"/>
          </a:xfrm>
        </p:grpSpPr>
        <p:sp>
          <p:nvSpPr>
            <p:cNvPr id="10" name="Скругленный прямоугольник 9"/>
            <p:cNvSpPr/>
            <p:nvPr userDrawn="1"/>
          </p:nvSpPr>
          <p:spPr>
            <a:xfrm>
              <a:off x="1798015" y="-4803"/>
              <a:ext cx="12192000" cy="6867607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000" b="1"/>
            </a:p>
          </p:txBody>
        </p:sp>
        <p:sp>
          <p:nvSpPr>
            <p:cNvPr id="11" name="Скругленный прямоугольник 10"/>
            <p:cNvSpPr/>
            <p:nvPr userDrawn="1"/>
          </p:nvSpPr>
          <p:spPr>
            <a:xfrm>
              <a:off x="1798015" y="-4803"/>
              <a:ext cx="12192000" cy="6867607"/>
            </a:xfrm>
            <a:prstGeom prst="roundRect">
              <a:avLst>
                <a:gd name="adj" fmla="val 7497"/>
              </a:avLst>
            </a:prstGeom>
            <a:gradFill>
              <a:gsLst>
                <a:gs pos="0">
                  <a:srgbClr val="9477E6"/>
                </a:gs>
                <a:gs pos="50000">
                  <a:srgbClr val="4285F4"/>
                </a:gs>
                <a:gs pos="100000">
                  <a:srgbClr val="2DBE64"/>
                </a:gs>
              </a:gsLst>
              <a:lin ang="81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000" b="1"/>
            </a:p>
          </p:txBody>
        </p:sp>
        <p:pic>
          <p:nvPicPr>
            <p:cNvPr id="9" name="Рисунок 8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71770" y="333489"/>
              <a:ext cx="11444490" cy="6191022"/>
            </a:xfrm>
            <a:prstGeom prst="rect">
              <a:avLst/>
            </a:prstGeom>
          </p:spPr>
        </p:pic>
      </p:grpSp>
      <p:sp>
        <p:nvSpPr>
          <p:cNvPr id="12" name="Скругленный прямоугольник 11"/>
          <p:cNvSpPr/>
          <p:nvPr userDrawn="1"/>
        </p:nvSpPr>
        <p:spPr>
          <a:xfrm>
            <a:off x="371475" y="3321049"/>
            <a:ext cx="11449050" cy="2701703"/>
          </a:xfrm>
          <a:prstGeom prst="roundRect">
            <a:avLst>
              <a:gd name="adj" fmla="val 13354"/>
            </a:avLst>
          </a:prstGeom>
          <a:solidFill>
            <a:schemeClr val="bg1">
              <a:alpha val="20000"/>
            </a:schemeClr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1800" i="1" dirty="0">
              <a:solidFill>
                <a:schemeClr val="bg1"/>
              </a:solidFill>
              <a:latin typeface="PT Serif" panose="020A0603040505020204" pitchFamily="18" charset="-52"/>
              <a:ea typeface="PT Serif" panose="020A0603040505020204" pitchFamily="18" charset="-52"/>
            </a:endParaRPr>
          </a:p>
        </p:txBody>
      </p:sp>
      <p:sp>
        <p:nvSpPr>
          <p:cNvPr id="2" name="Заголовок 1"/>
          <p:cNvSpPr>
            <a:spLocks noGrp="1"/>
          </p:cNvSpPr>
          <p:nvPr userDrawn="1">
            <p:ph type="ctrTitle"/>
          </p:nvPr>
        </p:nvSpPr>
        <p:spPr>
          <a:xfrm>
            <a:off x="724760" y="4016878"/>
            <a:ext cx="10742481" cy="830997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 userDrawn="1">
            <p:ph type="subTitle" idx="1"/>
          </p:nvPr>
        </p:nvSpPr>
        <p:spPr>
          <a:xfrm>
            <a:off x="724760" y="4939950"/>
            <a:ext cx="10742481" cy="332399"/>
          </a:xfrm>
        </p:spPr>
        <p:txBody>
          <a:bodyPr wrap="square" lIns="0" tIns="0" rIns="0" bIns="0">
            <a:spAutoFit/>
          </a:bodyPr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</a:p>
        </p:txBody>
      </p:sp>
      <p:sp>
        <p:nvSpPr>
          <p:cNvPr id="22" name="Номер слайда 21"/>
          <p:cNvSpPr>
            <a:spLocks noGrp="1"/>
          </p:cNvSpPr>
          <p:nvPr userDrawn="1">
            <p:ph type="sldNum" sz="quarter" idx="10"/>
          </p:nvPr>
        </p:nvSpPr>
        <p:spPr/>
        <p:txBody>
          <a:bodyPr/>
          <a:lstStyle/>
          <a:p>
            <a:fld id="{FA043A06-1B68-4947-A187-A47A7C4C4AD9}" type="slidenum">
              <a:rPr lang="ru-RU" smtClean="0"/>
              <a:pPr/>
              <a:t>‹#›</a:t>
            </a:fld>
            <a:endParaRPr lang="ru-RU" dirty="0"/>
          </a:p>
        </p:txBody>
      </p:sp>
      <p:pic>
        <p:nvPicPr>
          <p:cNvPr id="13" name="Рисунок 1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475" y="368300"/>
            <a:ext cx="1054894" cy="105489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9629005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043A06-1B68-4947-A187-A47A7C4C4AD9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3871847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043A06-1B68-4947-A187-A47A7C4C4AD9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25961891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Группа 5"/>
          <p:cNvGrpSpPr/>
          <p:nvPr userDrawn="1"/>
        </p:nvGrpSpPr>
        <p:grpSpPr>
          <a:xfrm>
            <a:off x="0" y="-4803"/>
            <a:ext cx="12192000" cy="6867607"/>
            <a:chOff x="883400" y="0"/>
            <a:chExt cx="12192000" cy="6867607"/>
          </a:xfrm>
        </p:grpSpPr>
        <p:sp>
          <p:nvSpPr>
            <p:cNvPr id="10" name="Скругленный прямоугольник 9"/>
            <p:cNvSpPr/>
            <p:nvPr userDrawn="1"/>
          </p:nvSpPr>
          <p:spPr>
            <a:xfrm>
              <a:off x="883400" y="0"/>
              <a:ext cx="12192000" cy="6867607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000" b="1"/>
            </a:p>
          </p:txBody>
        </p:sp>
        <p:sp>
          <p:nvSpPr>
            <p:cNvPr id="11" name="Скругленный прямоугольник 10"/>
            <p:cNvSpPr/>
            <p:nvPr userDrawn="1"/>
          </p:nvSpPr>
          <p:spPr>
            <a:xfrm>
              <a:off x="883400" y="0"/>
              <a:ext cx="12192000" cy="6867607"/>
            </a:xfrm>
            <a:prstGeom prst="roundRect">
              <a:avLst>
                <a:gd name="adj" fmla="val 7497"/>
              </a:avLst>
            </a:prstGeom>
            <a:solidFill>
              <a:srgbClr val="2DBE6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000" b="1"/>
            </a:p>
          </p:txBody>
        </p:sp>
        <p:pic>
          <p:nvPicPr>
            <p:cNvPr id="9" name="Рисунок 8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57155" y="338292"/>
              <a:ext cx="11444490" cy="6191022"/>
            </a:xfrm>
            <a:prstGeom prst="rect">
              <a:avLst/>
            </a:prstGeom>
          </p:spPr>
        </p:pic>
      </p:grpSp>
      <p:sp>
        <p:nvSpPr>
          <p:cNvPr id="12" name="Скругленный прямоугольник 11"/>
          <p:cNvSpPr/>
          <p:nvPr userDrawn="1"/>
        </p:nvSpPr>
        <p:spPr>
          <a:xfrm>
            <a:off x="371475" y="3316245"/>
            <a:ext cx="11449050" cy="2701703"/>
          </a:xfrm>
          <a:prstGeom prst="roundRect">
            <a:avLst>
              <a:gd name="adj" fmla="val 13354"/>
            </a:avLst>
          </a:prstGeom>
          <a:solidFill>
            <a:schemeClr val="bg1">
              <a:alpha val="20000"/>
            </a:schemeClr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1800" i="1" dirty="0">
              <a:solidFill>
                <a:schemeClr val="bg1"/>
              </a:solidFill>
              <a:latin typeface="PT Serif" panose="020A0603040505020204" pitchFamily="18" charset="-52"/>
              <a:ea typeface="PT Serif" panose="020A0603040505020204" pitchFamily="18" charset="-52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24760" y="4012074"/>
            <a:ext cx="10742481" cy="830997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 userDrawn="1">
            <p:ph type="subTitle" idx="1"/>
          </p:nvPr>
        </p:nvSpPr>
        <p:spPr>
          <a:xfrm>
            <a:off x="724760" y="4935146"/>
            <a:ext cx="10742481" cy="332399"/>
          </a:xfrm>
        </p:spPr>
        <p:txBody>
          <a:bodyPr wrap="square" lIns="0" tIns="0" rIns="0" bIns="0">
            <a:spAutoFit/>
          </a:bodyPr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</a:p>
        </p:txBody>
      </p:sp>
      <p:pic>
        <p:nvPicPr>
          <p:cNvPr id="13" name="Рисунок 1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475" y="368300"/>
            <a:ext cx="1054894" cy="105489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46851205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Группа 5"/>
          <p:cNvGrpSpPr/>
          <p:nvPr userDrawn="1"/>
        </p:nvGrpSpPr>
        <p:grpSpPr>
          <a:xfrm>
            <a:off x="0" y="-4803"/>
            <a:ext cx="12192000" cy="6867607"/>
            <a:chOff x="883400" y="0"/>
            <a:chExt cx="12192000" cy="6867607"/>
          </a:xfrm>
        </p:grpSpPr>
        <p:sp>
          <p:nvSpPr>
            <p:cNvPr id="10" name="Скругленный прямоугольник 9"/>
            <p:cNvSpPr/>
            <p:nvPr userDrawn="1"/>
          </p:nvSpPr>
          <p:spPr>
            <a:xfrm>
              <a:off x="883400" y="0"/>
              <a:ext cx="12192000" cy="6867607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000" b="1"/>
            </a:p>
          </p:txBody>
        </p:sp>
        <p:sp>
          <p:nvSpPr>
            <p:cNvPr id="11" name="Скругленный прямоугольник 10"/>
            <p:cNvSpPr/>
            <p:nvPr userDrawn="1"/>
          </p:nvSpPr>
          <p:spPr>
            <a:xfrm>
              <a:off x="883400" y="0"/>
              <a:ext cx="12192000" cy="6867607"/>
            </a:xfrm>
            <a:prstGeom prst="roundRect">
              <a:avLst>
                <a:gd name="adj" fmla="val 7497"/>
              </a:avLst>
            </a:prstGeom>
            <a:solidFill>
              <a:srgbClr val="4285F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000" b="1"/>
            </a:p>
          </p:txBody>
        </p:sp>
        <p:pic>
          <p:nvPicPr>
            <p:cNvPr id="9" name="Рисунок 8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57155" y="338292"/>
              <a:ext cx="11444490" cy="6191022"/>
            </a:xfrm>
            <a:prstGeom prst="rect">
              <a:avLst/>
            </a:prstGeom>
          </p:spPr>
        </p:pic>
      </p:grpSp>
      <p:sp>
        <p:nvSpPr>
          <p:cNvPr id="12" name="Скругленный прямоугольник 11"/>
          <p:cNvSpPr/>
          <p:nvPr userDrawn="1"/>
        </p:nvSpPr>
        <p:spPr>
          <a:xfrm>
            <a:off x="371475" y="3321049"/>
            <a:ext cx="11449050" cy="2701703"/>
          </a:xfrm>
          <a:prstGeom prst="roundRect">
            <a:avLst>
              <a:gd name="adj" fmla="val 13354"/>
            </a:avLst>
          </a:prstGeom>
          <a:solidFill>
            <a:schemeClr val="bg1">
              <a:alpha val="20000"/>
            </a:schemeClr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1800" i="1" dirty="0">
              <a:solidFill>
                <a:schemeClr val="bg1"/>
              </a:solidFill>
              <a:latin typeface="PT Serif" panose="020A0603040505020204" pitchFamily="18" charset="-52"/>
              <a:ea typeface="PT Serif" panose="020A0603040505020204" pitchFamily="18" charset="-52"/>
            </a:endParaRPr>
          </a:p>
        </p:txBody>
      </p:sp>
      <p:sp>
        <p:nvSpPr>
          <p:cNvPr id="2" name="Заголовок 1"/>
          <p:cNvSpPr>
            <a:spLocks noGrp="1"/>
          </p:cNvSpPr>
          <p:nvPr userDrawn="1">
            <p:ph type="ctrTitle"/>
          </p:nvPr>
        </p:nvSpPr>
        <p:spPr>
          <a:xfrm>
            <a:off x="724760" y="4016878"/>
            <a:ext cx="10742481" cy="830997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 userDrawn="1">
            <p:ph type="subTitle" idx="1"/>
          </p:nvPr>
        </p:nvSpPr>
        <p:spPr>
          <a:xfrm>
            <a:off x="724760" y="4939950"/>
            <a:ext cx="10742481" cy="332399"/>
          </a:xfrm>
        </p:spPr>
        <p:txBody>
          <a:bodyPr wrap="square" lIns="0" tIns="0" rIns="0" bIns="0">
            <a:spAutoFit/>
          </a:bodyPr>
          <a:lstStyle>
            <a:lvl1pPr marL="0" indent="0" algn="l">
              <a:buNone/>
              <a:defRPr sz="2400" i="0">
                <a:solidFill>
                  <a:schemeClr val="bg1"/>
                </a:solidFill>
                <a:latin typeface="Mulish" pitchFamily="2" charset="-52"/>
                <a:ea typeface="PT Serif" panose="020A0603040505020204" pitchFamily="18" charset="-52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</a:p>
        </p:txBody>
      </p:sp>
      <p:pic>
        <p:nvPicPr>
          <p:cNvPr id="13" name="Рисунок 1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475" y="368300"/>
            <a:ext cx="1054894" cy="105489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7425407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Группа 6"/>
          <p:cNvGrpSpPr/>
          <p:nvPr userDrawn="1"/>
        </p:nvGrpSpPr>
        <p:grpSpPr>
          <a:xfrm>
            <a:off x="0" y="-4803"/>
            <a:ext cx="12192000" cy="6867607"/>
            <a:chOff x="0" y="-2401"/>
            <a:chExt cx="12192000" cy="6867607"/>
          </a:xfrm>
        </p:grpSpPr>
        <p:sp>
          <p:nvSpPr>
            <p:cNvPr id="10" name="Скругленный прямоугольник 9"/>
            <p:cNvSpPr/>
            <p:nvPr userDrawn="1"/>
          </p:nvSpPr>
          <p:spPr>
            <a:xfrm>
              <a:off x="0" y="-2401"/>
              <a:ext cx="12192000" cy="6867607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000" b="1"/>
            </a:p>
          </p:txBody>
        </p:sp>
        <p:sp>
          <p:nvSpPr>
            <p:cNvPr id="11" name="Скругленный прямоугольник 10"/>
            <p:cNvSpPr/>
            <p:nvPr userDrawn="1"/>
          </p:nvSpPr>
          <p:spPr>
            <a:xfrm>
              <a:off x="0" y="-2401"/>
              <a:ext cx="12192000" cy="6867607"/>
            </a:xfrm>
            <a:prstGeom prst="roundRect">
              <a:avLst>
                <a:gd name="adj" fmla="val 7497"/>
              </a:avLst>
            </a:prstGeom>
            <a:solidFill>
              <a:srgbClr val="9477E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000" b="1"/>
            </a:p>
          </p:txBody>
        </p:sp>
        <p:pic>
          <p:nvPicPr>
            <p:cNvPr id="9" name="Рисунок 8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3755" y="335891"/>
              <a:ext cx="11444490" cy="6191022"/>
            </a:xfrm>
            <a:prstGeom prst="rect">
              <a:avLst/>
            </a:prstGeom>
          </p:spPr>
        </p:pic>
      </p:grpSp>
      <p:sp>
        <p:nvSpPr>
          <p:cNvPr id="12" name="Скругленный прямоугольник 11"/>
          <p:cNvSpPr/>
          <p:nvPr userDrawn="1"/>
        </p:nvSpPr>
        <p:spPr>
          <a:xfrm>
            <a:off x="371475" y="3321049"/>
            <a:ext cx="11449050" cy="2701703"/>
          </a:xfrm>
          <a:prstGeom prst="roundRect">
            <a:avLst>
              <a:gd name="adj" fmla="val 13354"/>
            </a:avLst>
          </a:prstGeom>
          <a:solidFill>
            <a:schemeClr val="bg1">
              <a:alpha val="20000"/>
            </a:schemeClr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1800" i="1" dirty="0">
              <a:solidFill>
                <a:schemeClr val="bg1"/>
              </a:solidFill>
              <a:latin typeface="PT Serif" panose="020A0603040505020204" pitchFamily="18" charset="-52"/>
              <a:ea typeface="PT Serif" panose="020A0603040505020204" pitchFamily="18" charset="-52"/>
            </a:endParaRPr>
          </a:p>
        </p:txBody>
      </p:sp>
      <p:sp>
        <p:nvSpPr>
          <p:cNvPr id="2" name="Заголовок 1"/>
          <p:cNvSpPr>
            <a:spLocks noGrp="1"/>
          </p:cNvSpPr>
          <p:nvPr userDrawn="1">
            <p:ph type="ctrTitle"/>
          </p:nvPr>
        </p:nvSpPr>
        <p:spPr>
          <a:xfrm>
            <a:off x="724760" y="4016878"/>
            <a:ext cx="10742481" cy="830997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 userDrawn="1">
            <p:ph type="subTitle" idx="1"/>
          </p:nvPr>
        </p:nvSpPr>
        <p:spPr>
          <a:xfrm>
            <a:off x="724760" y="4939950"/>
            <a:ext cx="10742481" cy="332399"/>
          </a:xfrm>
        </p:spPr>
        <p:txBody>
          <a:bodyPr wrap="square" lIns="0" tIns="0" rIns="0" bIns="0">
            <a:spAutoFit/>
          </a:bodyPr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</a:p>
        </p:txBody>
      </p:sp>
      <p:pic>
        <p:nvPicPr>
          <p:cNvPr id="13" name="Рисунок 1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475" y="368300"/>
            <a:ext cx="1054894" cy="105489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40706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1474" y="365125"/>
            <a:ext cx="11172825" cy="387798"/>
          </a:xfrm>
        </p:spPr>
        <p:txBody>
          <a:bodyPr/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71474" y="1044575"/>
            <a:ext cx="11449051" cy="4351338"/>
          </a:xfrm>
        </p:spPr>
        <p:txBody>
          <a:bodyPr lIns="0" tIns="0" rIns="0" bIns="0"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z="1400" b="1"/>
            </a:lvl1pPr>
          </a:lstStyle>
          <a:p>
            <a:fld id="{FA043A06-1B68-4947-A187-A47A7C4C4AD9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2862643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12" name="Номер слайда 1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043A06-1B68-4947-A187-A47A7C4C4AD9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</p:spTree>
    <p:extLst>
      <p:ext uri="{BB962C8B-B14F-4D97-AF65-F5344CB8AC3E}">
        <p14:creationId xmlns="" xmlns:p14="http://schemas.microsoft.com/office/powerpoint/2010/main" val="21038606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043A06-1B68-4947-A187-A47A7C4C4AD9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2872182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043A06-1B68-4947-A187-A47A7C4C4AD9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1" name="Заголовок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</p:spTree>
    <p:extLst>
      <p:ext uri="{BB962C8B-B14F-4D97-AF65-F5344CB8AC3E}">
        <p14:creationId xmlns="" xmlns:p14="http://schemas.microsoft.com/office/powerpoint/2010/main" val="36294954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043A06-1B68-4947-A187-A47A7C4C4AD9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1802848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043A06-1B68-4947-A187-A47A7C4C4AD9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3608704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043A06-1B68-4947-A187-A47A7C4C4AD9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</p:spTree>
    <p:extLst>
      <p:ext uri="{BB962C8B-B14F-4D97-AF65-F5344CB8AC3E}">
        <p14:creationId xmlns="" xmlns:p14="http://schemas.microsoft.com/office/powerpoint/2010/main" val="71447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043A06-1B68-4947-A187-A47A7C4C4AD9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</p:spTree>
    <p:extLst>
      <p:ext uri="{BB962C8B-B14F-4D97-AF65-F5344CB8AC3E}">
        <p14:creationId xmlns="" xmlns:p14="http://schemas.microsoft.com/office/powerpoint/2010/main" val="27349978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Скругленный прямоугольник 9"/>
          <p:cNvSpPr/>
          <p:nvPr userDrawn="1"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4285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b="1"/>
          </a:p>
        </p:txBody>
      </p:sp>
      <p:sp>
        <p:nvSpPr>
          <p:cNvPr id="11" name="Скругленный прямоугольник 10"/>
          <p:cNvSpPr/>
          <p:nvPr userDrawn="1"/>
        </p:nvSpPr>
        <p:spPr>
          <a:xfrm>
            <a:off x="-600" y="0"/>
            <a:ext cx="12193200" cy="6858000"/>
          </a:xfrm>
          <a:prstGeom prst="roundRect">
            <a:avLst>
              <a:gd name="adj" fmla="val 749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b="1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1475" y="365125"/>
            <a:ext cx="10515600" cy="387798"/>
          </a:xfrm>
          <a:prstGeom prst="rect">
            <a:avLst/>
          </a:prstGeom>
        </p:spPr>
        <p:txBody>
          <a:bodyPr vert="horz" lIns="0" tIns="0" rIns="0" bIns="0" rtlCol="0" anchor="t">
            <a:spAutoFit/>
          </a:bodyPr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6" name="Номер слайда 5"/>
          <p:cNvSpPr>
            <a:spLocks noGrp="1"/>
          </p:cNvSpPr>
          <p:nvPr userDrawn="1">
            <p:ph type="sldNum" sz="quarter" idx="4"/>
          </p:nvPr>
        </p:nvSpPr>
        <p:spPr>
          <a:xfrm>
            <a:off x="11544300" y="0"/>
            <a:ext cx="647700" cy="58908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400" b="1">
                <a:solidFill>
                  <a:schemeClr val="tx1"/>
                </a:solidFill>
                <a:latin typeface="Mulish" pitchFamily="2" charset="-52"/>
              </a:defRPr>
            </a:lvl1pPr>
          </a:lstStyle>
          <a:p>
            <a:fld id="{FA043A06-1B68-4947-A187-A47A7C4C4AD9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7243935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2" r:id="rId13"/>
    <p:sldLayoutId id="2147483661" r:id="rId1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tx1"/>
          </a:solidFill>
          <a:latin typeface="Mulish" pitchFamily="2" charset="-52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Mulish" pitchFamily="2" charset="-52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Mulish" pitchFamily="2" charset="-52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Mulish" pitchFamily="2" charset="-52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Mulish" pitchFamily="2" charset="-52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Mulish" pitchFamily="2" charset="-52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="" xmlns:p15="http://schemas.microsoft.com/office/powerpoint/2012/main">
        <p15:guide id="1" orient="horz" pos="64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34" userDrawn="1">
          <p15:clr>
            <a:srgbClr val="F26B43"/>
          </p15:clr>
        </p15:guide>
        <p15:guide id="4" pos="7446" userDrawn="1">
          <p15:clr>
            <a:srgbClr val="F26B43"/>
          </p15:clr>
        </p15:guide>
        <p15:guide id="5" orient="horz" pos="232" userDrawn="1">
          <p15:clr>
            <a:srgbClr val="F26B43"/>
          </p15:clr>
        </p15:guide>
        <p15:guide id="6" orient="horz" pos="408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13" Type="http://schemas.openxmlformats.org/officeDocument/2006/relationships/image" Target="../media/image32.png"/><Relationship Id="rId3" Type="http://schemas.openxmlformats.org/officeDocument/2006/relationships/hyperlink" Target="https://kgsu.ru/ksht/" TargetMode="External"/><Relationship Id="rId7" Type="http://schemas.openxmlformats.org/officeDocument/2006/relationships/image" Target="../media/image33.png"/><Relationship Id="rId12" Type="http://schemas.openxmlformats.org/officeDocument/2006/relationships/image" Target="../media/image39.png"/><Relationship Id="rId2" Type="http://schemas.openxmlformats.org/officeDocument/2006/relationships/hyperlink" Target="https://vkvideo.ru/video-212247359_456239365?pl=-212247359_12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atiso.ru/about_the_university/offices/182/" TargetMode="External"/><Relationship Id="rId11" Type="http://schemas.openxmlformats.org/officeDocument/2006/relationships/image" Target="../media/image36.png"/><Relationship Id="rId5" Type="http://schemas.openxmlformats.org/officeDocument/2006/relationships/hyperlink" Target="https://kirt.usurt.ru/" TargetMode="External"/><Relationship Id="rId10" Type="http://schemas.openxmlformats.org/officeDocument/2006/relationships/image" Target="../media/image35.png"/><Relationship Id="rId4" Type="http://schemas.openxmlformats.org/officeDocument/2006/relationships/hyperlink" Target="https://kurg.ranepa.ru/?utm_source=yandex.ru&amp;utm_medium=organic&amp;utm_campaign=yandex.ru&amp;utm_referrer=yandex.ru" TargetMode="External"/><Relationship Id="rId9" Type="http://schemas.openxmlformats.org/officeDocument/2006/relationships/image" Target="../media/image3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7" Type="http://schemas.openxmlformats.org/officeDocument/2006/relationships/hyperlink" Target="https://kgsu.ru/sveden/education/obrazovatelnaya-programma?id=802" TargetMode="External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jpeg"/><Relationship Id="rId3" Type="http://schemas.openxmlformats.org/officeDocument/2006/relationships/image" Target="../media/image2.png"/><Relationship Id="rId7" Type="http://schemas.openxmlformats.org/officeDocument/2006/relationships/image" Target="../media/image51.jpeg"/><Relationship Id="rId12" Type="http://schemas.openxmlformats.org/officeDocument/2006/relationships/image" Target="../media/image56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50.jpeg"/><Relationship Id="rId11" Type="http://schemas.openxmlformats.org/officeDocument/2006/relationships/image" Target="../media/image55.jpeg"/><Relationship Id="rId5" Type="http://schemas.openxmlformats.org/officeDocument/2006/relationships/image" Target="../media/image49.jpeg"/><Relationship Id="rId10" Type="http://schemas.openxmlformats.org/officeDocument/2006/relationships/image" Target="../media/image54.jpeg"/><Relationship Id="rId4" Type="http://schemas.openxmlformats.org/officeDocument/2006/relationships/image" Target="../media/image3.png"/><Relationship Id="rId9" Type="http://schemas.openxmlformats.org/officeDocument/2006/relationships/image" Target="../media/image53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png"/><Relationship Id="rId7" Type="http://schemas.openxmlformats.org/officeDocument/2006/relationships/image" Target="../media/image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Relationship Id="rId9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6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2.png"/><Relationship Id="rId7" Type="http://schemas.openxmlformats.org/officeDocument/2006/relationships/image" Target="../media/image19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13" Type="http://schemas.openxmlformats.org/officeDocument/2006/relationships/hyperlink" Target="https://vkvideo.ru/playlist/-212247359_23" TargetMode="External"/><Relationship Id="rId18" Type="http://schemas.openxmlformats.org/officeDocument/2006/relationships/image" Target="../media/image29.png"/><Relationship Id="rId3" Type="http://schemas.openxmlformats.org/officeDocument/2006/relationships/hyperlink" Target="https://vkvideo.ru/playlist/-212247359_3" TargetMode="External"/><Relationship Id="rId21" Type="http://schemas.openxmlformats.org/officeDocument/2006/relationships/hyperlink" Target="https://vkvideo.ru/playlist/-212247359_11" TargetMode="External"/><Relationship Id="rId7" Type="http://schemas.openxmlformats.org/officeDocument/2006/relationships/image" Target="../media/image21.png"/><Relationship Id="rId12" Type="http://schemas.openxmlformats.org/officeDocument/2006/relationships/image" Target="../media/image26.png"/><Relationship Id="rId17" Type="http://schemas.openxmlformats.org/officeDocument/2006/relationships/hyperlink" Target="https://vkvideo.ru/playlist/-212247359_17" TargetMode="External"/><Relationship Id="rId2" Type="http://schemas.openxmlformats.org/officeDocument/2006/relationships/hyperlink" Target="https://vkvideo.ru/playlist/-212247359_21" TargetMode="External"/><Relationship Id="rId16" Type="http://schemas.openxmlformats.org/officeDocument/2006/relationships/image" Target="../media/image28.jpeg"/><Relationship Id="rId20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vkvideo.ru/playlist/-212247359_4" TargetMode="External"/><Relationship Id="rId11" Type="http://schemas.openxmlformats.org/officeDocument/2006/relationships/image" Target="../media/image25.png"/><Relationship Id="rId5" Type="http://schemas.openxmlformats.org/officeDocument/2006/relationships/hyperlink" Target="https://vkvideo.ru/video-212247359_456239412?pl=-212247359_18" TargetMode="External"/><Relationship Id="rId15" Type="http://schemas.openxmlformats.org/officeDocument/2006/relationships/hyperlink" Target="https://vkvideo.ru/playlist/-212247359_16" TargetMode="External"/><Relationship Id="rId10" Type="http://schemas.openxmlformats.org/officeDocument/2006/relationships/image" Target="../media/image24.png"/><Relationship Id="rId19" Type="http://schemas.openxmlformats.org/officeDocument/2006/relationships/hyperlink" Target="https://vkvideo.ru/playlist/-212247359_20" TargetMode="External"/><Relationship Id="rId4" Type="http://schemas.openxmlformats.org/officeDocument/2006/relationships/hyperlink" Target="https://vkvideo.ru/playlist/-212247359_15" TargetMode="External"/><Relationship Id="rId9" Type="http://schemas.openxmlformats.org/officeDocument/2006/relationships/image" Target="../media/image23.png"/><Relationship Id="rId14" Type="http://schemas.openxmlformats.org/officeDocument/2006/relationships/image" Target="../media/image27.png"/><Relationship Id="rId22" Type="http://schemas.openxmlformats.org/officeDocument/2006/relationships/image" Target="../media/image31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hyperlink" Target="https://vkvideo.ru/video-212247359_456239353?pl=-212247359_8" TargetMode="External"/><Relationship Id="rId13" Type="http://schemas.openxmlformats.org/officeDocument/2006/relationships/hyperlink" Target="https://www.cultura45.ru/" TargetMode="External"/><Relationship Id="rId3" Type="http://schemas.openxmlformats.org/officeDocument/2006/relationships/hyperlink" Target="https://vkvideo.ru/video-212247359_456239352?pl=-212247359_7" TargetMode="External"/><Relationship Id="rId7" Type="http://schemas.openxmlformats.org/officeDocument/2006/relationships/image" Target="../media/image32.png"/><Relationship Id="rId12" Type="http://schemas.openxmlformats.org/officeDocument/2006/relationships/hyperlink" Target="https://vkvideo.ru/video-212247359_456239376?pl=-212247359_14" TargetMode="External"/><Relationship Id="rId2" Type="http://schemas.openxmlformats.org/officeDocument/2006/relationships/hyperlink" Target="https://voc-vargashi.eduface.ru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vkvideo.ru/video-212247359_456239351?pl=-212247359_6" TargetMode="External"/><Relationship Id="rId11" Type="http://schemas.openxmlformats.org/officeDocument/2006/relationships/hyperlink" Target="https://vkvideo.ru/video-212247359_456239359?pl=-212247359_10" TargetMode="External"/><Relationship Id="rId5" Type="http://schemas.openxmlformats.org/officeDocument/2006/relationships/hyperlink" Target="https://vkvideo.ru/playlist/-212247359_9" TargetMode="External"/><Relationship Id="rId10" Type="http://schemas.openxmlformats.org/officeDocument/2006/relationships/hyperlink" Target="https://ptmecx.ru/" TargetMode="External"/><Relationship Id="rId4" Type="http://schemas.openxmlformats.org/officeDocument/2006/relationships/hyperlink" Target="https://vkvideo.ru/playlist/-212247359_19" TargetMode="External"/><Relationship Id="rId9" Type="http://schemas.openxmlformats.org/officeDocument/2006/relationships/hyperlink" Target="https://kurgankuor.ru/" TargetMode="Externa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hyperlink" Target="https://kgsu.ru/ksaa/" TargetMode="External"/><Relationship Id="rId7" Type="http://schemas.openxmlformats.org/officeDocument/2006/relationships/image" Target="../media/image35.png"/><Relationship Id="rId12" Type="http://schemas.openxmlformats.org/officeDocument/2006/relationships/hyperlink" Target="https://kgsu.ru/ksht/" TargetMode="External"/><Relationship Id="rId2" Type="http://schemas.openxmlformats.org/officeDocument/2006/relationships/hyperlink" Target="https://shspu.ru/spec/srednee-professionalnoe-obrazovanie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11" Type="http://schemas.openxmlformats.org/officeDocument/2006/relationships/image" Target="../media/image37.png"/><Relationship Id="rId5" Type="http://schemas.openxmlformats.org/officeDocument/2006/relationships/image" Target="../media/image33.png"/><Relationship Id="rId10" Type="http://schemas.openxmlformats.org/officeDocument/2006/relationships/hyperlink" Target="https://vkvideo.ru/video-212247359_456239436?pl=-212247359_22" TargetMode="External"/><Relationship Id="rId4" Type="http://schemas.openxmlformats.org/officeDocument/2006/relationships/hyperlink" Target="https://kirt.usurt.ru/" TargetMode="External"/><Relationship Id="rId9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42013" y="3484945"/>
            <a:ext cx="10742481" cy="2492990"/>
          </a:xfrm>
        </p:spPr>
        <p:txBody>
          <a:bodyPr/>
          <a:lstStyle/>
          <a:p>
            <a:pPr algn="ctr"/>
            <a:r>
              <a:rPr lang="ru-RU" dirty="0" smtClean="0"/>
              <a:t>Занятия </a:t>
            </a:r>
            <a:br>
              <a:rPr lang="ru-RU" dirty="0" smtClean="0"/>
            </a:br>
            <a:r>
              <a:rPr lang="ru-RU" dirty="0" smtClean="0"/>
              <a:t>«Зауралье – мои горизонты»</a:t>
            </a:r>
            <a:endParaRPr lang="ru-RU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654626" y="273410"/>
            <a:ext cx="2471045" cy="1065600"/>
          </a:xfrm>
          <a:prstGeom prst="roundRect">
            <a:avLst/>
          </a:prstGeom>
          <a:solidFill>
            <a:srgbClr val="F1F5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4285F4"/>
                </a:solidFill>
                <a:latin typeface="Mulish" pitchFamily="2" charset="-52"/>
              </a:rPr>
              <a:t>Единая модель профориентации</a:t>
            </a:r>
            <a:endParaRPr lang="ru-RU" b="1" dirty="0">
              <a:solidFill>
                <a:srgbClr val="4285F4"/>
              </a:solidFill>
              <a:latin typeface="Mulish" pitchFamily="2" charset="-52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475" y="368300"/>
            <a:ext cx="1054894" cy="1054894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3890460" y="3244334"/>
            <a:ext cx="441107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srgbClr val="9477E6"/>
                </a:solidFill>
              </a:rPr>
              <a:t>Цикл занятий «Зауралье – мои горизонты»</a:t>
            </a:r>
            <a:endParaRPr lang="ru-RU" dirty="0">
              <a:solidFill>
                <a:srgbClr val="9477E6"/>
              </a:solidFill>
            </a:endParaRPr>
          </a:p>
        </p:txBody>
      </p:sp>
      <p:pic>
        <p:nvPicPr>
          <p:cNvPr id="8" name="Picture 2" descr="Picture background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492399" y="103517"/>
            <a:ext cx="1229896" cy="127670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125319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7353" y="123586"/>
            <a:ext cx="11172825" cy="1163395"/>
          </a:xfrm>
        </p:spPr>
        <p:txBody>
          <a:bodyPr/>
          <a:lstStyle/>
          <a:p>
            <a:r>
              <a:rPr lang="ru-RU" dirty="0" smtClean="0"/>
              <a:t>Профессиональные образовательные организации Курганской области, реализующие программы высшего образования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043A06-1B68-4947-A187-A47A7C4C4AD9}" type="slidenum">
              <a:rPr lang="ru-RU" smtClean="0"/>
              <a:pPr/>
              <a:t>10</a:t>
            </a:fld>
            <a:endParaRPr lang="ru-RU" dirty="0"/>
          </a:p>
        </p:txBody>
      </p:sp>
      <p:sp>
        <p:nvSpPr>
          <p:cNvPr id="17" name="Скругленный прямоугольник 16">
            <a:hlinkClick r:id="rId2"/>
          </p:cNvPr>
          <p:cNvSpPr/>
          <p:nvPr/>
        </p:nvSpPr>
        <p:spPr>
          <a:xfrm>
            <a:off x="4089457" y="1294563"/>
            <a:ext cx="3933108" cy="1000064"/>
          </a:xfrm>
          <a:prstGeom prst="roundRect">
            <a:avLst>
              <a:gd name="adj" fmla="val 29742"/>
            </a:avLst>
          </a:prstGeom>
          <a:solidFill>
            <a:srgbClr val="2DBE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err="1" smtClean="0">
                <a:latin typeface="Mulish" pitchFamily="2" charset="-52"/>
              </a:rPr>
              <a:t>Шадринский</a:t>
            </a:r>
            <a:r>
              <a:rPr lang="ru-RU" sz="1600" b="1" dirty="0" smtClean="0">
                <a:latin typeface="Mulish" pitchFamily="2" charset="-52"/>
              </a:rPr>
              <a:t> государственный педагогический университет</a:t>
            </a:r>
            <a:endParaRPr lang="ru-RU" sz="1600" b="1" dirty="0">
              <a:latin typeface="Mulish" pitchFamily="2" charset="-52"/>
            </a:endParaRPr>
          </a:p>
        </p:txBody>
      </p:sp>
      <p:sp>
        <p:nvSpPr>
          <p:cNvPr id="28" name="Скругленный прямоугольник 27">
            <a:hlinkClick r:id="rId3"/>
          </p:cNvPr>
          <p:cNvSpPr/>
          <p:nvPr/>
        </p:nvSpPr>
        <p:spPr>
          <a:xfrm>
            <a:off x="232954" y="1268682"/>
            <a:ext cx="3536790" cy="1025943"/>
          </a:xfrm>
          <a:prstGeom prst="roundRect">
            <a:avLst>
              <a:gd name="adj" fmla="val 29742"/>
            </a:avLst>
          </a:prstGeom>
          <a:solidFill>
            <a:srgbClr val="4285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latin typeface="Mulish" pitchFamily="2" charset="-52"/>
              </a:rPr>
              <a:t>Курганский государственный университет</a:t>
            </a:r>
            <a:endParaRPr lang="ru-RU" sz="1600" b="1" dirty="0">
              <a:latin typeface="Mulish" pitchFamily="2" charset="-52"/>
            </a:endParaRPr>
          </a:p>
        </p:txBody>
      </p:sp>
      <p:sp>
        <p:nvSpPr>
          <p:cNvPr id="31" name="Скругленный прямоугольник 30">
            <a:hlinkClick r:id="rId4"/>
          </p:cNvPr>
          <p:cNvSpPr/>
          <p:nvPr/>
        </p:nvSpPr>
        <p:spPr>
          <a:xfrm>
            <a:off x="318726" y="4218917"/>
            <a:ext cx="3649425" cy="1017317"/>
          </a:xfrm>
          <a:prstGeom prst="roundRect">
            <a:avLst>
              <a:gd name="adj" fmla="val 29742"/>
            </a:avLst>
          </a:prstGeom>
          <a:solidFill>
            <a:srgbClr val="9477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Курганский филиал Российской академии народного хозяйства и государственной службы при Президенте РФ</a:t>
            </a:r>
            <a:endParaRPr lang="ru-RU" sz="1600" b="1" dirty="0">
              <a:latin typeface="Mulish" pitchFamily="2" charset="-52"/>
            </a:endParaRPr>
          </a:p>
        </p:txBody>
      </p:sp>
      <p:sp>
        <p:nvSpPr>
          <p:cNvPr id="34" name="Скругленный прямоугольник 33">
            <a:hlinkClick r:id="rId5"/>
          </p:cNvPr>
          <p:cNvSpPr/>
          <p:nvPr/>
        </p:nvSpPr>
        <p:spPr>
          <a:xfrm>
            <a:off x="8358996" y="1250830"/>
            <a:ext cx="3657600" cy="1052422"/>
          </a:xfrm>
          <a:prstGeom prst="roundRect">
            <a:avLst>
              <a:gd name="adj" fmla="val 29742"/>
            </a:avLst>
          </a:prstGeom>
          <a:solidFill>
            <a:srgbClr val="00BB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Курганский институт железнодорожного транспорта – филиал </a:t>
            </a:r>
            <a:r>
              <a:rPr lang="ru-RU" dirty="0" err="1" smtClean="0"/>
              <a:t>УрГУ</a:t>
            </a:r>
            <a:r>
              <a:rPr lang="ru-RU" sz="1600" dirty="0" err="1" smtClean="0"/>
              <a:t>ПС</a:t>
            </a:r>
            <a:endParaRPr lang="ru-RU" sz="1600" b="1" dirty="0">
              <a:latin typeface="Mulish" pitchFamily="2" charset="-52"/>
            </a:endParaRPr>
          </a:p>
        </p:txBody>
      </p:sp>
      <p:sp>
        <p:nvSpPr>
          <p:cNvPr id="61" name="Скругленный прямоугольник 60">
            <a:hlinkClick r:id="rId6"/>
          </p:cNvPr>
          <p:cNvSpPr/>
          <p:nvPr/>
        </p:nvSpPr>
        <p:spPr>
          <a:xfrm>
            <a:off x="4390845" y="4244195"/>
            <a:ext cx="3700731" cy="1043797"/>
          </a:xfrm>
          <a:prstGeom prst="roundRect">
            <a:avLst>
              <a:gd name="adj" fmla="val 29742"/>
            </a:avLst>
          </a:prstGeom>
          <a:solidFill>
            <a:srgbClr val="F567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Курганский филиал Академии труда и социальных отношений</a:t>
            </a:r>
            <a:endParaRPr lang="ru-RU" sz="1600" b="1" dirty="0">
              <a:latin typeface="Mulish" pitchFamily="2" charset="-52"/>
            </a:endParaRPr>
          </a:p>
        </p:txBody>
      </p:sp>
      <p:pic>
        <p:nvPicPr>
          <p:cNvPr id="15361" name="Picture 1"/>
          <p:cNvPicPr>
            <a:picLocks noChangeAspect="1" noChangeArrowheads="1"/>
          </p:cNvPicPr>
          <p:nvPr/>
        </p:nvPicPr>
        <p:blipFill>
          <a:blip r:embed="rId7" cstate="print"/>
          <a:srcRect l="7348" t="9744" r="84268" b="79061"/>
          <a:stretch>
            <a:fillRect/>
          </a:stretch>
        </p:blipFill>
        <p:spPr bwMode="auto">
          <a:xfrm>
            <a:off x="5048774" y="2350699"/>
            <a:ext cx="1697083" cy="11516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8" cstate="print"/>
          <a:srcRect l="7973" t="13722" r="74303" b="73029"/>
          <a:stretch>
            <a:fillRect/>
          </a:stretch>
        </p:blipFill>
        <p:spPr bwMode="auto">
          <a:xfrm>
            <a:off x="928944" y="2389518"/>
            <a:ext cx="1917773" cy="806395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/>
        </p:spPr>
      </p:pic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9" cstate="print"/>
          <a:srcRect l="18118" t="7692" r="74286" b="85300"/>
          <a:stretch>
            <a:fillRect/>
          </a:stretch>
        </p:blipFill>
        <p:spPr bwMode="auto">
          <a:xfrm>
            <a:off x="1043796" y="5570520"/>
            <a:ext cx="2065210" cy="1071819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/>
        </p:spPr>
      </p:pic>
      <p:pic>
        <p:nvPicPr>
          <p:cNvPr id="15364" name="Picture 4"/>
          <p:cNvPicPr>
            <a:picLocks noChangeAspect="1" noChangeArrowheads="1"/>
          </p:cNvPicPr>
          <p:nvPr/>
        </p:nvPicPr>
        <p:blipFill>
          <a:blip r:embed="rId10" cstate="print"/>
          <a:srcRect l="19079" t="18120" r="68902" b="67179"/>
          <a:stretch>
            <a:fillRect/>
          </a:stretch>
        </p:blipFill>
        <p:spPr bwMode="auto">
          <a:xfrm>
            <a:off x="9299776" y="2359988"/>
            <a:ext cx="1810834" cy="12458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365" name="Picture 5"/>
          <p:cNvPicPr>
            <a:picLocks noChangeAspect="1" noChangeArrowheads="1"/>
          </p:cNvPicPr>
          <p:nvPr/>
        </p:nvPicPr>
        <p:blipFill>
          <a:blip r:embed="rId11" cstate="print"/>
          <a:srcRect l="7108" t="32051" r="53613" b="54445"/>
          <a:stretch>
            <a:fillRect/>
          </a:stretch>
        </p:blipFill>
        <p:spPr bwMode="auto">
          <a:xfrm>
            <a:off x="69008" y="3261610"/>
            <a:ext cx="4252823" cy="8224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366" name="Picture 6"/>
          <p:cNvPicPr>
            <a:picLocks noChangeAspect="1" noChangeArrowheads="1"/>
          </p:cNvPicPr>
          <p:nvPr/>
        </p:nvPicPr>
        <p:blipFill>
          <a:blip r:embed="rId12" cstate="print"/>
          <a:srcRect l="46150" t="15214" r="47074" b="68516"/>
          <a:stretch>
            <a:fillRect/>
          </a:stretch>
        </p:blipFill>
        <p:spPr bwMode="auto">
          <a:xfrm>
            <a:off x="5607171" y="5434642"/>
            <a:ext cx="936085" cy="1264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3129" y="3637468"/>
            <a:ext cx="3728871" cy="322053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559138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49238" y="112143"/>
            <a:ext cx="9282023" cy="1975449"/>
          </a:xfrm>
        </p:spPr>
        <p:txBody>
          <a:bodyPr/>
          <a:lstStyle/>
          <a:p>
            <a:pPr algn="ctr"/>
            <a:r>
              <a:rPr lang="ru-RU" sz="4800" dirty="0" smtClean="0"/>
              <a:t>Курганский государственный университет – ведущий вуз Зауралья</a:t>
            </a:r>
            <a:endParaRPr lang="ru-RU" sz="48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475" y="368300"/>
            <a:ext cx="1054894" cy="1054894"/>
          </a:xfrm>
          <a:prstGeom prst="rect">
            <a:avLst/>
          </a:prstGeom>
        </p:spPr>
      </p:pic>
      <p:pic>
        <p:nvPicPr>
          <p:cNvPr id="8" name="Picture 2" descr="Picture background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77070" y="146649"/>
            <a:ext cx="1229896" cy="1276709"/>
          </a:xfrm>
          <a:prstGeom prst="rect">
            <a:avLst/>
          </a:prstGeom>
          <a:noFill/>
        </p:spPr>
      </p:pic>
      <p:pic>
        <p:nvPicPr>
          <p:cNvPr id="40962" name="Picture 2"/>
          <p:cNvPicPr>
            <a:picLocks noChangeAspect="1" noChangeArrowheads="1"/>
          </p:cNvPicPr>
          <p:nvPr/>
        </p:nvPicPr>
        <p:blipFill>
          <a:blip r:embed="rId4" cstate="print"/>
          <a:srcRect l="5293" t="13067" r="1835" b="15166"/>
          <a:stretch>
            <a:fillRect/>
          </a:stretch>
        </p:blipFill>
        <p:spPr bwMode="auto">
          <a:xfrm>
            <a:off x="1190445" y="2225615"/>
            <a:ext cx="9704717" cy="42183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1144531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4221" y="356499"/>
            <a:ext cx="11172825" cy="387798"/>
          </a:xfrm>
        </p:spPr>
        <p:txBody>
          <a:bodyPr/>
          <a:lstStyle/>
          <a:p>
            <a:r>
              <a:rPr lang="ru-RU" dirty="0" smtClean="0"/>
              <a:t>Образовательные программы КГУ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043A06-1B68-4947-A187-A47A7C4C4AD9}" type="slidenum">
              <a:rPr lang="ru-RU" smtClean="0"/>
              <a:pPr/>
              <a:t>12</a:t>
            </a:fld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470" y="4854642"/>
            <a:ext cx="2160000" cy="120530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3734" y="4854642"/>
            <a:ext cx="2160000" cy="119213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8262" y="4854642"/>
            <a:ext cx="2160000" cy="139846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0525" y="4854642"/>
            <a:ext cx="2160000" cy="142588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5998" y="4854642"/>
            <a:ext cx="2160000" cy="1306347"/>
          </a:xfrm>
          <a:prstGeom prst="rect">
            <a:avLst/>
          </a:prstGeom>
        </p:spPr>
      </p:pic>
      <p:sp>
        <p:nvSpPr>
          <p:cNvPr id="11" name="Скругленный прямоугольник 10"/>
          <p:cNvSpPr/>
          <p:nvPr/>
        </p:nvSpPr>
        <p:spPr>
          <a:xfrm>
            <a:off x="371471" y="1016000"/>
            <a:ext cx="4482264" cy="1075428"/>
          </a:xfrm>
          <a:prstGeom prst="roundRect">
            <a:avLst>
              <a:gd name="adj" fmla="val 18746"/>
            </a:avLst>
          </a:prstGeom>
          <a:solidFill>
            <a:srgbClr val="2DBE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spcAft>
                <a:spcPts val="600"/>
              </a:spcAft>
            </a:pPr>
            <a:r>
              <a:rPr lang="ru-RU" sz="2000" b="1" dirty="0" smtClean="0">
                <a:latin typeface="Mulish" pitchFamily="2" charset="-52"/>
              </a:rPr>
              <a:t>Программы </a:t>
            </a:r>
            <a:r>
              <a:rPr lang="ru-RU" sz="2000" b="1" dirty="0" err="1" smtClean="0">
                <a:latin typeface="Mulish" pitchFamily="2" charset="-52"/>
              </a:rPr>
              <a:t>бакалавриата</a:t>
            </a:r>
            <a:endParaRPr lang="ru-RU" sz="1500" b="1" dirty="0">
              <a:latin typeface="Mulish" pitchFamily="2" charset="-52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5015999" y="1016000"/>
            <a:ext cx="4482264" cy="1075428"/>
          </a:xfrm>
          <a:prstGeom prst="roundRect">
            <a:avLst>
              <a:gd name="adj" fmla="val 18746"/>
            </a:avLst>
          </a:prstGeom>
          <a:solidFill>
            <a:srgbClr val="4285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spcAft>
                <a:spcPts val="600"/>
              </a:spcAft>
            </a:pPr>
            <a:r>
              <a:rPr lang="ru-RU" sz="2000" b="1" dirty="0" smtClean="0">
                <a:latin typeface="Mulish" pitchFamily="2" charset="-52"/>
              </a:rPr>
              <a:t>Программы магистратуры</a:t>
            </a:r>
            <a:endParaRPr lang="ru-RU" sz="1500" b="1" dirty="0">
              <a:latin typeface="Mulish" pitchFamily="2" charset="-52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371471" y="2238570"/>
            <a:ext cx="4482264" cy="2468931"/>
          </a:xfrm>
          <a:prstGeom prst="roundRect">
            <a:avLst>
              <a:gd name="adj" fmla="val 12028"/>
            </a:avLst>
          </a:prstGeom>
          <a:solidFill>
            <a:srgbClr val="E0F5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buFont typeface="Arial" panose="020B0604020202020204" pitchFamily="34" charset="0"/>
              <a:buChar char="•"/>
            </a:pPr>
            <a:r>
              <a:rPr lang="ru-RU" sz="1300" i="1" dirty="0" smtClean="0">
                <a:solidFill>
                  <a:schemeClr val="tx1"/>
                </a:solidFill>
              </a:rPr>
              <a:t>Педагогическое образование (дошкольное, начальное, среднее общее)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1300" i="1" dirty="0" smtClean="0">
                <a:solidFill>
                  <a:schemeClr val="tx1"/>
                </a:solidFill>
              </a:rPr>
              <a:t>Психология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1300" i="1" dirty="0" smtClean="0">
                <a:solidFill>
                  <a:schemeClr val="tx1"/>
                </a:solidFill>
              </a:rPr>
              <a:t>Информационные технологии и компьютерные системы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1300" i="1" dirty="0" smtClean="0">
                <a:solidFill>
                  <a:schemeClr val="tx1"/>
                </a:solidFill>
              </a:rPr>
              <a:t>Строительство и архитектура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1300" i="1" dirty="0" smtClean="0">
                <a:solidFill>
                  <a:schemeClr val="tx1"/>
                </a:solidFill>
              </a:rPr>
              <a:t>Биотехнологии и сельское хозяйство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1300" i="1" dirty="0" smtClean="0">
                <a:solidFill>
                  <a:schemeClr val="tx1"/>
                </a:solidFill>
              </a:rPr>
              <a:t>Экология и природопользование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1300" i="1" dirty="0" smtClean="0">
                <a:solidFill>
                  <a:schemeClr val="tx1"/>
                </a:solidFill>
              </a:rPr>
              <a:t>Физическая культура и спорт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1300" i="1" dirty="0" smtClean="0">
                <a:solidFill>
                  <a:schemeClr val="tx1"/>
                </a:solidFill>
              </a:rPr>
              <a:t>Филология и иностранные языки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1300" i="1" dirty="0" smtClean="0">
                <a:solidFill>
                  <a:schemeClr val="tx1"/>
                </a:solidFill>
              </a:rPr>
              <a:t>История и социология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1300" i="1" dirty="0" smtClean="0">
                <a:solidFill>
                  <a:schemeClr val="tx1"/>
                </a:solidFill>
              </a:rPr>
              <a:t>Химия и биотехнология</a:t>
            </a:r>
            <a:endParaRPr lang="ru-RU" sz="1300" dirty="0">
              <a:solidFill>
                <a:schemeClr val="tx1"/>
              </a:solidFill>
              <a:latin typeface="Mulish" pitchFamily="2" charset="-52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5015999" y="2238570"/>
            <a:ext cx="4482264" cy="2468931"/>
          </a:xfrm>
          <a:prstGeom prst="roundRect">
            <a:avLst>
              <a:gd name="adj" fmla="val 10108"/>
            </a:avLst>
          </a:prstGeom>
          <a:solidFill>
            <a:srgbClr val="E3ED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buFont typeface="Arial" panose="020B0604020202020204" pitchFamily="34" charset="0"/>
              <a:buChar char="•"/>
            </a:pPr>
            <a:r>
              <a:rPr lang="ru-RU" sz="1300" i="1" dirty="0" smtClean="0">
                <a:solidFill>
                  <a:schemeClr val="tx1"/>
                </a:solidFill>
              </a:rPr>
              <a:t>Социальная педагогика и психология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1300" i="1" dirty="0" smtClean="0">
                <a:solidFill>
                  <a:schemeClr val="tx1"/>
                </a:solidFill>
              </a:rPr>
              <a:t>Управление персоналом и HR-менеджмент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1300" i="1" dirty="0" smtClean="0">
                <a:solidFill>
                  <a:schemeClr val="tx1"/>
                </a:solidFill>
              </a:rPr>
              <a:t>Правоохранительная деятельность и юриспруденция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1300" i="1" dirty="0" smtClean="0">
                <a:solidFill>
                  <a:schemeClr val="tx1"/>
                </a:solidFill>
              </a:rPr>
              <a:t>Аналитика больших данных и цифровая экономика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1300" i="1" dirty="0" smtClean="0">
                <a:solidFill>
                  <a:schemeClr val="tx1"/>
                </a:solidFill>
              </a:rPr>
              <a:t>Архитектурная среда и дизайн интерьера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1300" i="1" dirty="0" smtClean="0">
                <a:solidFill>
                  <a:schemeClr val="tx1"/>
                </a:solidFill>
              </a:rPr>
              <a:t>Охрана окружающей среды и устойчивое развитие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1300" i="1" dirty="0" smtClean="0">
                <a:solidFill>
                  <a:schemeClr val="tx1"/>
                </a:solidFill>
              </a:rPr>
              <a:t>Наукоёмкое производство и машиностроение</a:t>
            </a:r>
            <a:endParaRPr lang="ru-RU" sz="1300" dirty="0">
              <a:solidFill>
                <a:schemeClr val="tx1"/>
              </a:solidFill>
              <a:latin typeface="Mulish" pitchFamily="2" charset="-52"/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9660525" y="1016000"/>
            <a:ext cx="2160000" cy="1075428"/>
          </a:xfrm>
          <a:prstGeom prst="roundRect">
            <a:avLst>
              <a:gd name="adj" fmla="val 18746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spcAft>
                <a:spcPts val="600"/>
              </a:spcAft>
            </a:pPr>
            <a:r>
              <a:rPr lang="ru-RU" sz="2000" b="1" dirty="0" smtClean="0">
                <a:latin typeface="Mulish" pitchFamily="2" charset="-52"/>
              </a:rPr>
              <a:t>Программы среднего профессионального образования</a:t>
            </a:r>
            <a:endParaRPr lang="ru-RU" sz="1500" b="1" dirty="0">
              <a:latin typeface="Mulish" pitchFamily="2" charset="-52"/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9660525" y="2238570"/>
            <a:ext cx="2160000" cy="2468931"/>
          </a:xfrm>
          <a:prstGeom prst="roundRect">
            <a:avLst>
              <a:gd name="adj" fmla="val 10108"/>
            </a:avLst>
          </a:prstGeom>
          <a:solidFill>
            <a:srgbClr val="EFEB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1300" i="1" dirty="0" smtClean="0">
                <a:solidFill>
                  <a:schemeClr val="tx1"/>
                </a:solidFill>
                <a:hlinkClick r:id="rId7"/>
              </a:rPr>
              <a:t>Юрист в сфере правового обеспечения организаций и граждан</a:t>
            </a:r>
            <a:endParaRPr lang="ru-RU" sz="1300" i="1" dirty="0">
              <a:solidFill>
                <a:schemeClr val="tx1"/>
              </a:solidFill>
            </a:endParaRP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ru-RU" sz="1500" dirty="0">
              <a:solidFill>
                <a:schemeClr val="tx1"/>
              </a:solidFill>
              <a:latin typeface="Mulish" pitchFamily="2" charset="-52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95773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043A06-1B68-4947-A187-A47A7C4C4AD9}" type="slidenum">
              <a:rPr lang="ru-RU" smtClean="0"/>
              <a:pPr/>
              <a:t>13</a:t>
            </a:fld>
            <a:endParaRPr lang="ru-RU" dirty="0"/>
          </a:p>
        </p:txBody>
      </p:sp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94958" y="0"/>
            <a:ext cx="6405413" cy="2562166"/>
          </a:xfrm>
          <a:prstGeom prst="rect">
            <a:avLst/>
          </a:prstGeom>
          <a:noFill/>
        </p:spPr>
      </p:pic>
      <p:sp>
        <p:nvSpPr>
          <p:cNvPr id="7" name="Скругленный прямоугольник 6"/>
          <p:cNvSpPr/>
          <p:nvPr/>
        </p:nvSpPr>
        <p:spPr>
          <a:xfrm>
            <a:off x="3899139" y="2881224"/>
            <a:ext cx="3648974" cy="3148642"/>
          </a:xfrm>
          <a:prstGeom prst="roundRect">
            <a:avLst/>
          </a:prstGeom>
          <a:solidFill>
            <a:srgbClr val="A38AE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4226943" y="3027873"/>
            <a:ext cx="3174521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Какие задачи решает:</a:t>
            </a:r>
          </a:p>
          <a:p>
            <a:endParaRPr lang="ru-RU" dirty="0" smtClean="0"/>
          </a:p>
          <a:p>
            <a:pPr lvl="0"/>
            <a:r>
              <a:rPr lang="ru-RU" dirty="0" smtClean="0"/>
              <a:t>-Содействие трудоустройству. </a:t>
            </a:r>
          </a:p>
          <a:p>
            <a:pPr lvl="0"/>
            <a:r>
              <a:rPr lang="ru-RU" dirty="0" smtClean="0"/>
              <a:t>-Содействие обучению. </a:t>
            </a:r>
          </a:p>
          <a:p>
            <a:pPr lvl="0"/>
            <a:r>
              <a:rPr lang="ru-RU" dirty="0" smtClean="0"/>
              <a:t>-Электронный документооборот.   </a:t>
            </a:r>
          </a:p>
          <a:p>
            <a:pPr lvl="0"/>
            <a:r>
              <a:rPr lang="ru-RU" dirty="0" smtClean="0"/>
              <a:t>-Аналитика. </a:t>
            </a:r>
          </a:p>
          <a:p>
            <a:pPr lvl="0"/>
            <a:r>
              <a:rPr lang="ru-RU" dirty="0" smtClean="0"/>
              <a:t>-Взаимодействие с другими системами. </a:t>
            </a:r>
          </a:p>
          <a:p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74012" y="5645694"/>
            <a:ext cx="1054894" cy="1054894"/>
          </a:xfrm>
          <a:prstGeom prst="rect">
            <a:avLst/>
          </a:prstGeom>
        </p:spPr>
      </p:pic>
      <p:pic>
        <p:nvPicPr>
          <p:cNvPr id="8" name="Picture 2" descr="Picture background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33455" y="313508"/>
            <a:ext cx="1229896" cy="127670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043A06-1B68-4947-A187-A47A7C4C4AD9}" type="slidenum">
              <a:rPr lang="ru-RU" smtClean="0"/>
              <a:pPr/>
              <a:t>14</a:t>
            </a:fld>
            <a:endParaRPr lang="ru-RU" dirty="0"/>
          </a:p>
        </p:txBody>
      </p:sp>
      <p:pic>
        <p:nvPicPr>
          <p:cNvPr id="43" name="Рисунок 4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475" y="368300"/>
            <a:ext cx="1054894" cy="1054894"/>
          </a:xfrm>
          <a:prstGeom prst="rect">
            <a:avLst/>
          </a:prstGeom>
        </p:spPr>
      </p:pic>
      <p:sp>
        <p:nvSpPr>
          <p:cNvPr id="1032" name="AutoShape 8" descr="https://storage.yandexcloud.net/storiko-pictures/pictures/2058469/53c0a5c49c584f1a88e9406559a4bd25/i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4" name="AutoShape 10" descr="https://storage.yandexcloud.net/storiko-pictures/pictures/2058469/53c0a5c49c584f1a88e9406559a4bd25/i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6" name="AutoShape 12" descr="https://storage.yandexcloud.net/storiko-pictures/pictures/2058469/53c0a5c49c584f1a88e9406559a4bd25/i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098" name="AutoShape 2" descr="https://storage.yandexcloud.net/storiko-pictures/pictures/2058469/25a4bf040f1d4062a469c78b596997c1/i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099" name="Picture 3" descr="C:\Users\User\Desktop\i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44768" y="0"/>
            <a:ext cx="9144000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531947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Picture backgroun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45594" y="2725946"/>
            <a:ext cx="3134263" cy="1763023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67893" y="5382150"/>
            <a:ext cx="10742481" cy="664797"/>
          </a:xfrm>
        </p:spPr>
        <p:txBody>
          <a:bodyPr/>
          <a:lstStyle/>
          <a:p>
            <a:pPr algn="ctr"/>
            <a:r>
              <a:rPr lang="ru-RU" sz="4800" dirty="0" smtClean="0"/>
              <a:t>Успешные люди</a:t>
            </a:r>
            <a:endParaRPr lang="ru-RU" sz="48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475" y="368300"/>
            <a:ext cx="1054894" cy="1054894"/>
          </a:xfrm>
          <a:prstGeom prst="rect">
            <a:avLst/>
          </a:prstGeom>
        </p:spPr>
      </p:pic>
      <p:pic>
        <p:nvPicPr>
          <p:cNvPr id="8" name="Picture 2" descr="Picture background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457894" y="120770"/>
            <a:ext cx="1229896" cy="1276709"/>
          </a:xfrm>
          <a:prstGeom prst="rect">
            <a:avLst/>
          </a:prstGeom>
          <a:noFill/>
        </p:spPr>
      </p:pic>
      <p:pic>
        <p:nvPicPr>
          <p:cNvPr id="43010" name="Picture 2" descr="Picture background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686433" y="596720"/>
            <a:ext cx="1673227" cy="2365525"/>
          </a:xfrm>
          <a:prstGeom prst="rect">
            <a:avLst/>
          </a:prstGeom>
          <a:noFill/>
        </p:spPr>
      </p:pic>
      <p:pic>
        <p:nvPicPr>
          <p:cNvPr id="43012" name="Picture 4" descr="Picture background"/>
          <p:cNvPicPr>
            <a:picLocks noChangeAspect="1" noChangeArrowheads="1"/>
          </p:cNvPicPr>
          <p:nvPr/>
        </p:nvPicPr>
        <p:blipFill>
          <a:blip r:embed="rId6" cstate="print"/>
          <a:srcRect l="6914" t="11757" r="60759" b="14225"/>
          <a:stretch>
            <a:fillRect/>
          </a:stretch>
        </p:blipFill>
        <p:spPr bwMode="auto">
          <a:xfrm>
            <a:off x="8824823" y="4613723"/>
            <a:ext cx="1742535" cy="2244277"/>
          </a:xfrm>
          <a:prstGeom prst="rect">
            <a:avLst/>
          </a:prstGeom>
          <a:noFill/>
        </p:spPr>
      </p:pic>
      <p:pic>
        <p:nvPicPr>
          <p:cNvPr id="43016" name="Picture 8" descr="Picture background"/>
          <p:cNvPicPr>
            <a:picLocks noChangeAspect="1" noChangeArrowheads="1"/>
          </p:cNvPicPr>
          <p:nvPr/>
        </p:nvPicPr>
        <p:blipFill>
          <a:blip r:embed="rId7" cstate="print"/>
          <a:srcRect l="23924" r="34788" b="38906"/>
          <a:stretch>
            <a:fillRect/>
          </a:stretch>
        </p:blipFill>
        <p:spPr bwMode="auto">
          <a:xfrm>
            <a:off x="6927011" y="3340957"/>
            <a:ext cx="1820173" cy="1796569"/>
          </a:xfrm>
          <a:prstGeom prst="rect">
            <a:avLst/>
          </a:prstGeom>
          <a:noFill/>
        </p:spPr>
      </p:pic>
      <p:pic>
        <p:nvPicPr>
          <p:cNvPr id="3074" name="Picture 2" descr="Picture background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493999" y="3157268"/>
            <a:ext cx="2777406" cy="1388704"/>
          </a:xfrm>
          <a:prstGeom prst="rect">
            <a:avLst/>
          </a:prstGeom>
          <a:noFill/>
        </p:spPr>
      </p:pic>
      <p:pic>
        <p:nvPicPr>
          <p:cNvPr id="8196" name="Picture 4" descr="Picture background"/>
          <p:cNvPicPr>
            <a:picLocks noChangeAspect="1" noChangeArrowheads="1"/>
          </p:cNvPicPr>
          <p:nvPr/>
        </p:nvPicPr>
        <p:blipFill>
          <a:blip r:embed="rId9" cstate="print"/>
          <a:srcRect b="14151"/>
          <a:stretch>
            <a:fillRect/>
          </a:stretch>
        </p:blipFill>
        <p:spPr bwMode="auto">
          <a:xfrm>
            <a:off x="2691743" y="580936"/>
            <a:ext cx="1801201" cy="2317539"/>
          </a:xfrm>
          <a:prstGeom prst="rect">
            <a:avLst/>
          </a:prstGeom>
          <a:noFill/>
        </p:spPr>
      </p:pic>
      <p:pic>
        <p:nvPicPr>
          <p:cNvPr id="8198" name="Picture 6" descr="https://avatars.mds.yandex.net/i?id=c757f01f773ab41ae1a3d57a96c8e6c5bdcff023-16429342-images-thumbs&amp;n=13"/>
          <p:cNvPicPr>
            <a:picLocks noChangeAspect="1" noChangeArrowheads="1"/>
          </p:cNvPicPr>
          <p:nvPr/>
        </p:nvPicPr>
        <p:blipFill>
          <a:blip r:embed="rId10" cstate="print"/>
          <a:srcRect t="1554" b="4484"/>
          <a:stretch>
            <a:fillRect/>
          </a:stretch>
        </p:blipFill>
        <p:spPr bwMode="auto">
          <a:xfrm>
            <a:off x="733544" y="4606505"/>
            <a:ext cx="2866623" cy="2018581"/>
          </a:xfrm>
          <a:prstGeom prst="rect">
            <a:avLst/>
          </a:prstGeom>
          <a:noFill/>
        </p:spPr>
      </p:pic>
      <p:pic>
        <p:nvPicPr>
          <p:cNvPr id="8200" name="Picture 8" descr="https://avatars.mds.yandex.net/i?id=ed046453f6323e8ac38ce40a2c85025ef7fde13f-5234338-images-thumbs&amp;n=13"/>
          <p:cNvPicPr>
            <a:picLocks noChangeAspect="1" noChangeArrowheads="1"/>
          </p:cNvPicPr>
          <p:nvPr/>
        </p:nvPicPr>
        <p:blipFill>
          <a:blip r:embed="rId11" cstate="print"/>
          <a:srcRect r="7501"/>
          <a:stretch>
            <a:fillRect/>
          </a:stretch>
        </p:blipFill>
        <p:spPr bwMode="auto">
          <a:xfrm>
            <a:off x="4856972" y="715993"/>
            <a:ext cx="2570371" cy="2082488"/>
          </a:xfrm>
          <a:prstGeom prst="rect">
            <a:avLst/>
          </a:prstGeom>
          <a:noFill/>
        </p:spPr>
      </p:pic>
      <p:pic>
        <p:nvPicPr>
          <p:cNvPr id="8204" name="Picture 12" descr="https://avatars.mds.yandex.net/i?id=88f84a2c5b35eeb4d67ad7347f978d59a8320497-12635967-images-thumbs&amp;n=13"/>
          <p:cNvPicPr>
            <a:picLocks noChangeAspect="1" noChangeArrowheads="1"/>
          </p:cNvPicPr>
          <p:nvPr/>
        </p:nvPicPr>
        <p:blipFill>
          <a:blip r:embed="rId12" cstate="print"/>
          <a:srcRect l="25276" r="21705"/>
          <a:stretch>
            <a:fillRect/>
          </a:stretch>
        </p:blipFill>
        <p:spPr bwMode="auto">
          <a:xfrm>
            <a:off x="638356" y="2072306"/>
            <a:ext cx="1883986" cy="236895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144531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7910" y="0"/>
            <a:ext cx="5837413" cy="4623264"/>
          </a:xfrm>
          <a:prstGeom prst="rect">
            <a:avLst/>
          </a:prstGeom>
        </p:spPr>
      </p:pic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043A06-1B68-4947-A187-A47A7C4C4AD9}" type="slidenum">
              <a:rPr lang="ru-RU" smtClean="0"/>
              <a:pPr/>
              <a:t>16</a:t>
            </a:fld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8706" y="752923"/>
            <a:ext cx="10108272" cy="68580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9503" y="-189114"/>
            <a:ext cx="4233838" cy="4447309"/>
          </a:xfrm>
          <a:prstGeom prst="rect">
            <a:avLst/>
          </a:prstGeom>
        </p:spPr>
      </p:pic>
      <p:sp>
        <p:nvSpPr>
          <p:cNvPr id="8" name="Заголовок 1"/>
          <p:cNvSpPr txBox="1">
            <a:spLocks/>
          </p:cNvSpPr>
          <p:nvPr/>
        </p:nvSpPr>
        <p:spPr>
          <a:xfrm>
            <a:off x="811025" y="2707961"/>
            <a:ext cx="10742481" cy="664797"/>
          </a:xfrm>
          <a:prstGeom prst="rect">
            <a:avLst/>
          </a:prstGeom>
        </p:spPr>
        <p:txBody>
          <a:bodyPr vert="horz"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ulish" pitchFamily="2" charset="-52"/>
                <a:ea typeface="+mj-ea"/>
                <a:cs typeface="+mj-cs"/>
              </a:rPr>
              <a:t>СПАСИБО ЗА ВНИМАНИЕ!</a:t>
            </a:r>
            <a:endParaRPr kumimoji="0" lang="ru-RU" sz="4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Mulish" pitchFamily="2" charset="-52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330687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76519" y="3361878"/>
            <a:ext cx="10742481" cy="2659190"/>
          </a:xfrm>
        </p:spPr>
        <p:txBody>
          <a:bodyPr/>
          <a:lstStyle/>
          <a:p>
            <a:r>
              <a:rPr lang="ru-RU" sz="4800" dirty="0" smtClean="0"/>
              <a:t>Тема 7. Востребованные профессии в Курганской области. Возможности образования и стратегии поступления</a:t>
            </a:r>
            <a:endParaRPr lang="ru-RU" sz="48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475" y="368300"/>
            <a:ext cx="1054894" cy="1054894"/>
          </a:xfrm>
          <a:prstGeom prst="rect">
            <a:avLst/>
          </a:prstGeom>
        </p:spPr>
      </p:pic>
      <p:sp>
        <p:nvSpPr>
          <p:cNvPr id="7" name="Скругленный прямоугольник 6"/>
          <p:cNvSpPr/>
          <p:nvPr/>
        </p:nvSpPr>
        <p:spPr>
          <a:xfrm>
            <a:off x="1654626" y="273410"/>
            <a:ext cx="2471045" cy="1065600"/>
          </a:xfrm>
          <a:prstGeom prst="roundRect">
            <a:avLst/>
          </a:prstGeom>
          <a:solidFill>
            <a:srgbClr val="F1F5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4285F4"/>
                </a:solidFill>
                <a:latin typeface="Mulish" pitchFamily="2" charset="-52"/>
              </a:rPr>
              <a:t>Единая модель профориентации</a:t>
            </a:r>
            <a:endParaRPr lang="ru-RU" b="1" dirty="0">
              <a:solidFill>
                <a:srgbClr val="4285F4"/>
              </a:solidFill>
              <a:latin typeface="Mulish" pitchFamily="2" charset="-52"/>
            </a:endParaRPr>
          </a:p>
        </p:txBody>
      </p:sp>
      <p:pic>
        <p:nvPicPr>
          <p:cNvPr id="8" name="Picture 2" descr="Picture background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492399" y="103517"/>
            <a:ext cx="1229896" cy="127670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144531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93911" y="166199"/>
            <a:ext cx="10742481" cy="1329595"/>
          </a:xfrm>
        </p:spPr>
        <p:txBody>
          <a:bodyPr/>
          <a:lstStyle/>
          <a:p>
            <a:pPr algn="ctr"/>
            <a:r>
              <a:rPr lang="ru-RU" sz="4800" dirty="0" smtClean="0"/>
              <a:t>Курганская область – </a:t>
            </a:r>
            <a:br>
              <a:rPr lang="ru-RU" sz="4800" dirty="0" smtClean="0"/>
            </a:br>
            <a:r>
              <a:rPr lang="ru-RU" sz="4800" dirty="0" smtClean="0"/>
              <a:t>регион возможностей</a:t>
            </a:r>
            <a:endParaRPr lang="ru-RU" sz="48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24760" y="4935146"/>
            <a:ext cx="10742481" cy="332399"/>
          </a:xfrm>
        </p:spPr>
        <p:txBody>
          <a:bodyPr/>
          <a:lstStyle/>
          <a:p>
            <a:r>
              <a:rPr lang="ru-RU" dirty="0"/>
              <a:t>Подзаголовок </a:t>
            </a:r>
            <a:r>
              <a:rPr lang="ru-RU" dirty="0" smtClean="0"/>
              <a:t>слайда</a:t>
            </a: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475" y="368300"/>
            <a:ext cx="1054894" cy="1054894"/>
          </a:xfrm>
          <a:prstGeom prst="rect">
            <a:avLst/>
          </a:prstGeom>
        </p:spPr>
      </p:pic>
      <p:pic>
        <p:nvPicPr>
          <p:cNvPr id="7" name="Picture 2" descr="Picture background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492399" y="103517"/>
            <a:ext cx="1229896" cy="1276709"/>
          </a:xfrm>
          <a:prstGeom prst="rect">
            <a:avLst/>
          </a:prstGeom>
          <a:noFill/>
        </p:spPr>
      </p:pic>
      <p:pic>
        <p:nvPicPr>
          <p:cNvPr id="19460" name="Picture 4" descr="Picture background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3057" y="1770745"/>
            <a:ext cx="3708006" cy="2470300"/>
          </a:xfrm>
          <a:prstGeom prst="rect">
            <a:avLst/>
          </a:prstGeom>
          <a:noFill/>
        </p:spPr>
      </p:pic>
      <p:pic>
        <p:nvPicPr>
          <p:cNvPr id="19458" name="Picture 2" descr="Picture background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39945" y="4480592"/>
            <a:ext cx="3830130" cy="2154448"/>
          </a:xfrm>
          <a:prstGeom prst="rect">
            <a:avLst/>
          </a:prstGeom>
          <a:noFill/>
        </p:spPr>
      </p:pic>
      <p:pic>
        <p:nvPicPr>
          <p:cNvPr id="1026" name="Picture 2" descr="C:\Users\User\Desktop\77e356d96f6bbe0e9eed75b35a3336c5b490406e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140999" y="1696507"/>
            <a:ext cx="3651310" cy="2487124"/>
          </a:xfrm>
          <a:prstGeom prst="rect">
            <a:avLst/>
          </a:prstGeom>
          <a:noFill/>
        </p:spPr>
      </p:pic>
      <p:pic>
        <p:nvPicPr>
          <p:cNvPr id="1028" name="Picture 4" descr="Picture background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017239" y="4408096"/>
            <a:ext cx="3840453" cy="2160255"/>
          </a:xfrm>
          <a:prstGeom prst="rect">
            <a:avLst/>
          </a:prstGeom>
          <a:noFill/>
        </p:spPr>
      </p:pic>
      <p:pic>
        <p:nvPicPr>
          <p:cNvPr id="1030" name="Picture 6" descr="Picture background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533158" y="1759788"/>
            <a:ext cx="3307336" cy="2191110"/>
          </a:xfrm>
          <a:prstGeom prst="rect">
            <a:avLst/>
          </a:prstGeom>
          <a:noFill/>
        </p:spPr>
      </p:pic>
      <p:pic>
        <p:nvPicPr>
          <p:cNvPr id="1032" name="Picture 8" descr="C:\Users\User\Desktop\gt6loo7mulhcmlrkhpxzhoomtnznpzedabfhtwsuhcjqmabjfva-t4qcwmjr7r0fpcuuk-l4na8r84nfu3kuoaqb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099829" y="4304580"/>
            <a:ext cx="2251495" cy="2251495"/>
          </a:xfrm>
          <a:prstGeom prst="rect">
            <a:avLst/>
          </a:prstGeom>
          <a:noFill/>
        </p:spPr>
      </p:pic>
      <p:sp>
        <p:nvSpPr>
          <p:cNvPr id="15" name="TextBox 14"/>
          <p:cNvSpPr txBox="1"/>
          <p:nvPr/>
        </p:nvSpPr>
        <p:spPr>
          <a:xfrm>
            <a:off x="5391509" y="5443268"/>
            <a:ext cx="1682151" cy="2616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100" dirty="0" smtClean="0">
                <a:solidFill>
                  <a:srgbClr val="2E9C58"/>
                </a:solidFill>
                <a:latin typeface="Bahnschrift SemiBold" pitchFamily="34" charset="0"/>
              </a:rPr>
              <a:t>КУРГАН</a:t>
            </a:r>
            <a:endParaRPr lang="ru-RU" sz="1100" dirty="0">
              <a:solidFill>
                <a:srgbClr val="2E9C58"/>
              </a:solidFill>
              <a:latin typeface="Bahnschrift SemiBold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84036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Номер слайда 9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043A06-1B68-4947-A187-A47A7C4C4AD9}" type="slidenum">
              <a:rPr lang="ru-RU" smtClean="0"/>
              <a:pPr/>
              <a:t>4</a:t>
            </a:fld>
            <a:endParaRPr lang="ru-RU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371470" y="1016000"/>
            <a:ext cx="5724529" cy="1584000"/>
          </a:xfrm>
          <a:prstGeom prst="roundRect">
            <a:avLst>
              <a:gd name="adj" fmla="val 18746"/>
            </a:avLst>
          </a:prstGeom>
          <a:solidFill>
            <a:srgbClr val="4285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Aft>
                <a:spcPts val="600"/>
              </a:spcAft>
            </a:pPr>
            <a:r>
              <a:rPr lang="ru-RU" sz="2000" b="1" dirty="0" smtClean="0">
                <a:latin typeface="Mulish" pitchFamily="2" charset="-52"/>
              </a:rPr>
              <a:t>Автомеханик </a:t>
            </a:r>
            <a:endParaRPr lang="ru-RU" sz="2000" b="1" dirty="0">
              <a:latin typeface="Mulish" pitchFamily="2" charset="-52"/>
            </a:endParaRPr>
          </a:p>
          <a:p>
            <a:pPr>
              <a:spcAft>
                <a:spcPts val="600"/>
              </a:spcAft>
            </a:pPr>
            <a:r>
              <a:rPr lang="ru-RU" dirty="0" smtClean="0">
                <a:latin typeface="Mulish" pitchFamily="2" charset="-52"/>
              </a:rPr>
              <a:t>1 место в России</a:t>
            </a:r>
          </a:p>
          <a:p>
            <a:pPr>
              <a:spcAft>
                <a:spcPts val="600"/>
              </a:spcAft>
            </a:pPr>
            <a:r>
              <a:rPr lang="ru-RU" sz="1600" b="1" dirty="0" smtClean="0">
                <a:latin typeface="Mulish" pitchFamily="2" charset="-52"/>
              </a:rPr>
              <a:t>1 место в Курганской области</a:t>
            </a:r>
            <a:endParaRPr lang="ru-RU" sz="1600" b="1" dirty="0">
              <a:latin typeface="Mulish" pitchFamily="2" charset="-52"/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371470" y="2733977"/>
            <a:ext cx="5724529" cy="1584000"/>
          </a:xfrm>
          <a:prstGeom prst="roundRect">
            <a:avLst>
              <a:gd name="adj" fmla="val 18746"/>
            </a:avLst>
          </a:prstGeom>
          <a:solidFill>
            <a:srgbClr val="9477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Aft>
                <a:spcPts val="600"/>
              </a:spcAft>
            </a:pPr>
            <a:r>
              <a:rPr lang="ru-RU" sz="2000" b="1" dirty="0" smtClean="0">
                <a:latin typeface="Mulish" pitchFamily="2" charset="-52"/>
              </a:rPr>
              <a:t>Наладчик станков с ЧПУ</a:t>
            </a:r>
            <a:endParaRPr lang="ru-RU" sz="2000" b="1" dirty="0">
              <a:latin typeface="Mulish" pitchFamily="2" charset="-52"/>
            </a:endParaRPr>
          </a:p>
          <a:p>
            <a:pPr>
              <a:spcAft>
                <a:spcPts val="600"/>
              </a:spcAft>
            </a:pPr>
            <a:r>
              <a:rPr lang="ru-RU" dirty="0" smtClean="0">
                <a:latin typeface="Mulish" pitchFamily="2" charset="-52"/>
              </a:rPr>
              <a:t>5 место в России</a:t>
            </a:r>
          </a:p>
          <a:p>
            <a:pPr>
              <a:spcAft>
                <a:spcPts val="600"/>
              </a:spcAft>
            </a:pPr>
            <a:r>
              <a:rPr lang="ru-RU" sz="1600" b="1" dirty="0" smtClean="0">
                <a:latin typeface="Mulish" pitchFamily="2" charset="-52"/>
              </a:rPr>
              <a:t>2 место в Курганской области</a:t>
            </a:r>
            <a:endParaRPr lang="ru-RU" sz="1600" b="1" dirty="0">
              <a:latin typeface="Mulish" pitchFamily="2" charset="-52"/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371470" y="4451954"/>
            <a:ext cx="5724529" cy="1584000"/>
          </a:xfrm>
          <a:prstGeom prst="roundRect">
            <a:avLst>
              <a:gd name="adj" fmla="val 18746"/>
            </a:avLst>
          </a:prstGeom>
          <a:solidFill>
            <a:srgbClr val="2DBE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Aft>
                <a:spcPts val="600"/>
              </a:spcAft>
            </a:pPr>
            <a:r>
              <a:rPr lang="ru-RU" sz="2000" b="1" dirty="0" smtClean="0">
                <a:latin typeface="Mulish" pitchFamily="2" charset="-52"/>
              </a:rPr>
              <a:t>Кондитер, повар</a:t>
            </a:r>
            <a:endParaRPr lang="ru-RU" sz="2000" b="1" dirty="0">
              <a:latin typeface="Mulish" pitchFamily="2" charset="-52"/>
            </a:endParaRPr>
          </a:p>
          <a:p>
            <a:pPr>
              <a:spcAft>
                <a:spcPts val="600"/>
              </a:spcAft>
            </a:pPr>
            <a:r>
              <a:rPr lang="ru-RU" dirty="0" smtClean="0">
                <a:latin typeface="Mulish" pitchFamily="2" charset="-52"/>
              </a:rPr>
              <a:t>7 место в России</a:t>
            </a:r>
          </a:p>
          <a:p>
            <a:pPr>
              <a:spcAft>
                <a:spcPts val="600"/>
              </a:spcAft>
            </a:pPr>
            <a:r>
              <a:rPr lang="ru-RU" sz="1600" b="1" dirty="0" smtClean="0">
                <a:latin typeface="Mulish" pitchFamily="2" charset="-52"/>
              </a:rPr>
              <a:t>3 место в Курганской области</a:t>
            </a:r>
            <a:endParaRPr lang="ru-RU" sz="1600" b="1" dirty="0">
              <a:latin typeface="Mulish" pitchFamily="2" charset="-52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Востребованные профессии Курганской области</a:t>
            </a:r>
            <a:endParaRPr lang="ru-RU" dirty="0"/>
          </a:p>
        </p:txBody>
      </p:sp>
      <p:pic>
        <p:nvPicPr>
          <p:cNvPr id="17410" name="Picture 2" descr="Эксплуатация транспортно-технологических машин и комплексов: КГУ в г. Курган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74921" y="769149"/>
            <a:ext cx="3189959" cy="212664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7414" name="Picture 6" descr="Конструкторско-технологическое обеспечение машиностроительных производств: КГУ в г. Курган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649731" y="2562043"/>
            <a:ext cx="3427129" cy="208759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4" name="Picture 2" descr="Picture background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474735" y="0"/>
            <a:ext cx="1229896" cy="1276709"/>
          </a:xfrm>
          <a:prstGeom prst="rect">
            <a:avLst/>
          </a:prstGeom>
          <a:noFill/>
        </p:spPr>
      </p:pic>
      <p:pic>
        <p:nvPicPr>
          <p:cNvPr id="17412" name="Picture 4" descr="Поварское и кондитерское дело: КТСиТ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448499" y="4357744"/>
            <a:ext cx="3204460" cy="213630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="" xmlns:p14="http://schemas.microsoft.com/office/powerpoint/2010/main" val="3417733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043A06-1B68-4947-A187-A47A7C4C4AD9}" type="slidenum">
              <a:rPr lang="ru-RU" smtClean="0"/>
              <a:pPr/>
              <a:t>5</a:t>
            </a:fld>
            <a:endParaRPr lang="ru-RU" dirty="0"/>
          </a:p>
        </p:txBody>
      </p:sp>
      <p:sp>
        <p:nvSpPr>
          <p:cNvPr id="34818" name="AutoShape 2" descr="blob:https://geekbot.ru/fbd1413d-40c9-45d5-b450-5f4631b1afb9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4819" name="Picture 3" descr="C:\Users\User\Desktop\geekbot_ru_1788426836744.png"/>
          <p:cNvPicPr>
            <a:picLocks noChangeAspect="1" noChangeArrowheads="1"/>
          </p:cNvPicPr>
          <p:nvPr/>
        </p:nvPicPr>
        <p:blipFill>
          <a:blip r:embed="rId2" cstate="print"/>
          <a:srcRect b="93934"/>
          <a:stretch>
            <a:fillRect/>
          </a:stretch>
        </p:blipFill>
        <p:spPr bwMode="auto">
          <a:xfrm>
            <a:off x="2623864" y="-17418"/>
            <a:ext cx="6891072" cy="418012"/>
          </a:xfrm>
          <a:prstGeom prst="rect">
            <a:avLst/>
          </a:prstGeom>
          <a:noFill/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475" y="368300"/>
            <a:ext cx="1054894" cy="1054894"/>
          </a:xfrm>
          <a:prstGeom prst="rect">
            <a:avLst/>
          </a:prstGeom>
        </p:spPr>
      </p:pic>
      <p:pic>
        <p:nvPicPr>
          <p:cNvPr id="8" name="Picture 2" descr="Picture background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492399" y="103517"/>
            <a:ext cx="1229896" cy="1276709"/>
          </a:xfrm>
          <a:prstGeom prst="rect">
            <a:avLst/>
          </a:prstGeom>
          <a:noFill/>
        </p:spPr>
      </p:pic>
      <p:pic>
        <p:nvPicPr>
          <p:cNvPr id="9" name="Picture 3" descr="C:\Users\User\Desktop\geekbot_ru_1788426836744.png"/>
          <p:cNvPicPr>
            <a:picLocks noChangeAspect="1" noChangeArrowheads="1"/>
          </p:cNvPicPr>
          <p:nvPr/>
        </p:nvPicPr>
        <p:blipFill>
          <a:blip r:embed="rId2" cstate="print"/>
          <a:srcRect l="2743" t="5661" r="34323" b="86503"/>
          <a:stretch>
            <a:fillRect/>
          </a:stretch>
        </p:blipFill>
        <p:spPr bwMode="auto">
          <a:xfrm>
            <a:off x="1776550" y="1219201"/>
            <a:ext cx="4966404" cy="618308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  <p:pic>
        <p:nvPicPr>
          <p:cNvPr id="10" name="Picture 3" descr="C:\Users\User\Desktop\geekbot_ru_1788426836744.png"/>
          <p:cNvPicPr>
            <a:picLocks noChangeAspect="1" noChangeArrowheads="1"/>
          </p:cNvPicPr>
          <p:nvPr/>
        </p:nvPicPr>
        <p:blipFill>
          <a:blip r:embed="rId2" cstate="print"/>
          <a:srcRect l="66251" t="13623" r="2032" b="40503"/>
          <a:stretch>
            <a:fillRect/>
          </a:stretch>
        </p:blipFill>
        <p:spPr bwMode="auto">
          <a:xfrm>
            <a:off x="9544594" y="1724298"/>
            <a:ext cx="2255520" cy="316121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  <p:pic>
        <p:nvPicPr>
          <p:cNvPr id="11" name="Picture 3" descr="C:\Users\User\Desktop\geekbot_ru_1788426836744.png"/>
          <p:cNvPicPr>
            <a:picLocks noChangeAspect="1" noChangeArrowheads="1"/>
          </p:cNvPicPr>
          <p:nvPr/>
        </p:nvPicPr>
        <p:blipFill>
          <a:blip r:embed="rId2" cstate="print"/>
          <a:srcRect l="2364" t="13623" r="36471" b="78668"/>
          <a:stretch>
            <a:fillRect/>
          </a:stretch>
        </p:blipFill>
        <p:spPr bwMode="auto">
          <a:xfrm>
            <a:off x="278674" y="4066903"/>
            <a:ext cx="4975023" cy="627017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  <p:pic>
        <p:nvPicPr>
          <p:cNvPr id="12" name="Picture 3" descr="C:\Users\User\Desktop\geekbot_ru_1788426836744.png"/>
          <p:cNvPicPr>
            <a:picLocks noChangeAspect="1" noChangeArrowheads="1"/>
          </p:cNvPicPr>
          <p:nvPr/>
        </p:nvPicPr>
        <p:blipFill>
          <a:blip r:embed="rId2" cstate="print"/>
          <a:srcRect l="2364" t="21521" r="34575" b="71528"/>
          <a:stretch>
            <a:fillRect/>
          </a:stretch>
        </p:blipFill>
        <p:spPr bwMode="auto">
          <a:xfrm>
            <a:off x="4593772" y="2255519"/>
            <a:ext cx="4898660" cy="53993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  <p:pic>
        <p:nvPicPr>
          <p:cNvPr id="13" name="Picture 3" descr="C:\Users\User\Desktop\geekbot_ru_1788426836744.png"/>
          <p:cNvPicPr>
            <a:picLocks noChangeAspect="1" noChangeArrowheads="1"/>
          </p:cNvPicPr>
          <p:nvPr/>
        </p:nvPicPr>
        <p:blipFill>
          <a:blip r:embed="rId2" cstate="print"/>
          <a:srcRect l="2364" t="29293" r="34575" b="63630"/>
          <a:stretch>
            <a:fillRect/>
          </a:stretch>
        </p:blipFill>
        <p:spPr bwMode="auto">
          <a:xfrm>
            <a:off x="5277395" y="6008914"/>
            <a:ext cx="5742367" cy="644434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  <p:pic>
        <p:nvPicPr>
          <p:cNvPr id="14" name="Picture 3" descr="C:\Users\User\Desktop\geekbot_ru_1788426836744.png"/>
          <p:cNvPicPr>
            <a:picLocks noChangeAspect="1" noChangeArrowheads="1"/>
          </p:cNvPicPr>
          <p:nvPr/>
        </p:nvPicPr>
        <p:blipFill>
          <a:blip r:embed="rId2" cstate="print"/>
          <a:srcRect l="2364" t="37129" r="34575" b="55415"/>
          <a:stretch>
            <a:fillRect/>
          </a:stretch>
        </p:blipFill>
        <p:spPr bwMode="auto">
          <a:xfrm>
            <a:off x="2360023" y="3117667"/>
            <a:ext cx="5450388" cy="64443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  <p:pic>
        <p:nvPicPr>
          <p:cNvPr id="15" name="Picture 3" descr="C:\Users\User\Desktop\geekbot_ru_1788426836744.png"/>
          <p:cNvPicPr>
            <a:picLocks noChangeAspect="1" noChangeArrowheads="1"/>
          </p:cNvPicPr>
          <p:nvPr/>
        </p:nvPicPr>
        <p:blipFill>
          <a:blip r:embed="rId2" cstate="print"/>
          <a:srcRect l="2364" t="44711" r="34575" b="47833"/>
          <a:stretch>
            <a:fillRect/>
          </a:stretch>
        </p:blipFill>
        <p:spPr bwMode="auto">
          <a:xfrm>
            <a:off x="1384662" y="4998719"/>
            <a:ext cx="4787496" cy="566057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  <p:pic>
        <p:nvPicPr>
          <p:cNvPr id="16" name="Picture 3" descr="C:\Users\User\Desktop\geekbot_ru_1788426836744.png"/>
          <p:cNvPicPr>
            <a:picLocks noChangeAspect="1" noChangeArrowheads="1"/>
          </p:cNvPicPr>
          <p:nvPr/>
        </p:nvPicPr>
        <p:blipFill>
          <a:blip r:embed="rId2" cstate="print"/>
          <a:srcRect l="2364" t="51915" r="34575" b="40503"/>
          <a:stretch>
            <a:fillRect/>
          </a:stretch>
        </p:blipFill>
        <p:spPr bwMode="auto">
          <a:xfrm>
            <a:off x="6773806" y="4990011"/>
            <a:ext cx="5069851" cy="60960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  <p:sp>
        <p:nvSpPr>
          <p:cNvPr id="17" name="TextBox 16"/>
          <p:cNvSpPr txBox="1"/>
          <p:nvPr/>
        </p:nvSpPr>
        <p:spPr>
          <a:xfrm>
            <a:off x="487681" y="2325188"/>
            <a:ext cx="3753394" cy="684803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ru-RU" sz="900" b="1" dirty="0" smtClean="0">
                <a:latin typeface="Arial" pitchFamily="34" charset="0"/>
                <a:cs typeface="Arial" pitchFamily="34" charset="0"/>
              </a:rPr>
              <a:t>	</a:t>
            </a:r>
            <a:r>
              <a:rPr lang="ru-RU" sz="1050" b="1" dirty="0" err="1" smtClean="0">
                <a:latin typeface="Arial" pitchFamily="34" charset="0"/>
                <a:cs typeface="Arial" pitchFamily="34" charset="0"/>
              </a:rPr>
              <a:t>Креативность</a:t>
            </a:r>
            <a:r>
              <a:rPr lang="ru-RU" sz="1050" b="1" dirty="0" smtClean="0">
                <a:latin typeface="Arial" pitchFamily="34" charset="0"/>
                <a:cs typeface="Arial" pitchFamily="34" charset="0"/>
              </a:rPr>
              <a:t>.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 Умение проявлять</a:t>
            </a:r>
          </a:p>
          <a:p>
            <a:pPr algn="just"/>
            <a:r>
              <a:rPr lang="ru-RU" sz="1000" dirty="0" smtClean="0">
                <a:latin typeface="Arial" pitchFamily="34" charset="0"/>
                <a:cs typeface="Arial" pitchFamily="34" charset="0"/>
              </a:rPr>
              <a:t>	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творчество, выдвигать новые идеи, </a:t>
            </a:r>
          </a:p>
          <a:p>
            <a:pPr algn="just"/>
            <a:r>
              <a:rPr lang="ru-RU" sz="1000" dirty="0" smtClean="0">
                <a:latin typeface="Arial" pitchFamily="34" charset="0"/>
                <a:cs typeface="Arial" pitchFamily="34" charset="0"/>
              </a:rPr>
              <a:t>	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предложения.</a:t>
            </a:r>
          </a:p>
          <a:p>
            <a:pPr algn="just"/>
            <a:endParaRPr lang="ru-RU" sz="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569131" y="4106091"/>
            <a:ext cx="3661955" cy="677108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ru-RU" sz="900" b="1" dirty="0" smtClean="0">
                <a:latin typeface="Arial" pitchFamily="34" charset="0"/>
                <a:cs typeface="Arial" pitchFamily="34" charset="0"/>
              </a:rPr>
              <a:t>	</a:t>
            </a:r>
            <a:r>
              <a:rPr lang="ru-RU" sz="1000" b="1" dirty="0" smtClean="0">
                <a:latin typeface="Arial" pitchFamily="34" charset="0"/>
                <a:cs typeface="Arial" pitchFamily="34" charset="0"/>
              </a:rPr>
              <a:t>Организованность.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 Способность</a:t>
            </a:r>
          </a:p>
          <a:p>
            <a:pPr algn="just"/>
            <a:r>
              <a:rPr lang="ru-RU" sz="1000" dirty="0" smtClean="0">
                <a:latin typeface="Arial" pitchFamily="34" charset="0"/>
                <a:cs typeface="Arial" pitchFamily="34" charset="0"/>
              </a:rPr>
              <a:t>	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планировать свою деятельность и</a:t>
            </a:r>
          </a:p>
          <a:p>
            <a:pPr algn="just"/>
            <a:r>
              <a:rPr lang="ru-RU" sz="1000" dirty="0" smtClean="0">
                <a:latin typeface="Arial" pitchFamily="34" charset="0"/>
                <a:cs typeface="Arial" pitchFamily="34" charset="0"/>
              </a:rPr>
              <a:t>	выполнять намеченное в срок.</a:t>
            </a:r>
          </a:p>
          <a:p>
            <a:pPr algn="just"/>
            <a:endParaRPr lang="ru-RU" sz="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22365" y="5752005"/>
            <a:ext cx="4297681" cy="677108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ru-RU" sz="900" b="1" dirty="0" smtClean="0">
                <a:latin typeface="Arial" pitchFamily="34" charset="0"/>
                <a:cs typeface="Arial" pitchFamily="34" charset="0"/>
              </a:rPr>
              <a:t>	</a:t>
            </a:r>
            <a:r>
              <a:rPr lang="ru-RU" sz="1000" b="1" dirty="0" smtClean="0">
                <a:latin typeface="Arial" pitchFamily="34" charset="0"/>
                <a:cs typeface="Arial" pitchFamily="34" charset="0"/>
              </a:rPr>
              <a:t>Самообладание.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 Умение</a:t>
            </a:r>
          </a:p>
          <a:p>
            <a:pPr algn="just"/>
            <a:r>
              <a:rPr lang="ru-RU" sz="1000" dirty="0" smtClean="0">
                <a:latin typeface="Arial" pitchFamily="34" charset="0"/>
                <a:cs typeface="Arial" pitchFamily="34" charset="0"/>
              </a:rPr>
              <a:t>	контролировать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	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 свои</a:t>
            </a:r>
          </a:p>
          <a:p>
            <a:pPr algn="just"/>
            <a:r>
              <a:rPr lang="ru-RU" sz="1000" dirty="0" smtClean="0">
                <a:latin typeface="Arial" pitchFamily="34" charset="0"/>
                <a:cs typeface="Arial" pitchFamily="34" charset="0"/>
              </a:rPr>
              <a:t>	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чувства, свое поведение.</a:t>
            </a:r>
          </a:p>
          <a:p>
            <a:pPr algn="just"/>
            <a:endParaRPr lang="ru-RU" sz="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0" name="Рисунок 19" descr="https://avatars.mds.yandex.net/i?id=b262b041a999fa22ab1b6807b6d8935680b770e0-5885439-images-thumbs&amp;n=13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1041" y="2413967"/>
            <a:ext cx="670409" cy="4337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Рисунок 20" descr="https://avatars.mds.yandex.net/i?id=43908d743deb5239ba53562316bf1d0dc44a5ec7-5367858-images-thumbs&amp;n=13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23450" y="5817136"/>
            <a:ext cx="591247" cy="5488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" name="Рисунок 21" descr="Picture background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669280" y="4153989"/>
            <a:ext cx="644434" cy="5660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043A06-1B68-4947-A187-A47A7C4C4AD9}" type="slidenum">
              <a:rPr lang="ru-RU" smtClean="0"/>
              <a:pPr/>
              <a:t>6</a:t>
            </a:fld>
            <a:endParaRPr lang="ru-RU" dirty="0"/>
          </a:p>
        </p:txBody>
      </p:sp>
      <p:sp>
        <p:nvSpPr>
          <p:cNvPr id="34818" name="AutoShape 2" descr="blob:https://geekbot.ru/fbd1413d-40c9-45d5-b450-5f4631b1afb9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4819" name="Picture 3" descr="C:\Users\User\Desktop\geekbot_ru_1788426836744.png"/>
          <p:cNvPicPr>
            <a:picLocks noChangeAspect="1" noChangeArrowheads="1"/>
          </p:cNvPicPr>
          <p:nvPr/>
        </p:nvPicPr>
        <p:blipFill>
          <a:blip r:embed="rId2" cstate="print"/>
          <a:srcRect t="61077" b="33363"/>
          <a:stretch>
            <a:fillRect/>
          </a:stretch>
        </p:blipFill>
        <p:spPr bwMode="auto">
          <a:xfrm>
            <a:off x="2493235" y="452845"/>
            <a:ext cx="6891072" cy="383177"/>
          </a:xfrm>
          <a:prstGeom prst="rect">
            <a:avLst/>
          </a:prstGeom>
          <a:noFill/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475" y="368300"/>
            <a:ext cx="1054894" cy="1054894"/>
          </a:xfrm>
          <a:prstGeom prst="rect">
            <a:avLst/>
          </a:prstGeom>
        </p:spPr>
      </p:pic>
      <p:pic>
        <p:nvPicPr>
          <p:cNvPr id="8" name="Picture 2" descr="Picture background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492399" y="103517"/>
            <a:ext cx="1229896" cy="1276709"/>
          </a:xfrm>
          <a:prstGeom prst="rect">
            <a:avLst/>
          </a:prstGeom>
          <a:noFill/>
        </p:spPr>
      </p:pic>
      <p:pic>
        <p:nvPicPr>
          <p:cNvPr id="9" name="Picture 3" descr="C:\Users\User\Desktop\geekbot_ru_1788426836744.png"/>
          <p:cNvPicPr>
            <a:picLocks noChangeAspect="1" noChangeArrowheads="1"/>
          </p:cNvPicPr>
          <p:nvPr/>
        </p:nvPicPr>
        <p:blipFill>
          <a:blip r:embed="rId2" cstate="print"/>
          <a:srcRect l="64414" t="65879" r="1971"/>
          <a:stretch>
            <a:fillRect/>
          </a:stretch>
        </p:blipFill>
        <p:spPr bwMode="auto">
          <a:xfrm>
            <a:off x="9579429" y="2299062"/>
            <a:ext cx="2316480" cy="2351314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  <p:pic>
        <p:nvPicPr>
          <p:cNvPr id="10" name="Picture 3" descr="C:\Users\User\Desktop\geekbot_ru_1788426836744.png"/>
          <p:cNvPicPr>
            <a:picLocks noChangeAspect="1" noChangeArrowheads="1"/>
          </p:cNvPicPr>
          <p:nvPr/>
        </p:nvPicPr>
        <p:blipFill>
          <a:blip r:embed="rId2" cstate="print"/>
          <a:srcRect l="2995" t="66511" r="34323" b="25780"/>
          <a:stretch>
            <a:fillRect/>
          </a:stretch>
        </p:blipFill>
        <p:spPr bwMode="auto">
          <a:xfrm>
            <a:off x="4667793" y="1088571"/>
            <a:ext cx="5098367" cy="627017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  <p:pic>
        <p:nvPicPr>
          <p:cNvPr id="11" name="Picture 3" descr="C:\Users\User\Desktop\geekbot_ru_1788426836744.png"/>
          <p:cNvPicPr>
            <a:picLocks noChangeAspect="1" noChangeArrowheads="1"/>
          </p:cNvPicPr>
          <p:nvPr/>
        </p:nvPicPr>
        <p:blipFill>
          <a:blip r:embed="rId2" cstate="print"/>
          <a:srcRect l="2616" t="74220" r="40894" b="17566"/>
          <a:stretch>
            <a:fillRect/>
          </a:stretch>
        </p:blipFill>
        <p:spPr bwMode="auto">
          <a:xfrm>
            <a:off x="2865121" y="3230882"/>
            <a:ext cx="4632959" cy="60089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  <p:pic>
        <p:nvPicPr>
          <p:cNvPr id="12" name="Picture 3" descr="C:\Users\User\Desktop\geekbot_ru_1788426836744.png"/>
          <p:cNvPicPr>
            <a:picLocks noChangeAspect="1" noChangeArrowheads="1"/>
          </p:cNvPicPr>
          <p:nvPr/>
        </p:nvPicPr>
        <p:blipFill>
          <a:blip r:embed="rId2" cstate="print"/>
          <a:srcRect l="2237" t="82813" r="37103" b="9352"/>
          <a:stretch>
            <a:fillRect/>
          </a:stretch>
        </p:blipFill>
        <p:spPr bwMode="auto">
          <a:xfrm>
            <a:off x="357050" y="1828799"/>
            <a:ext cx="4652062" cy="60089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  <p:pic>
        <p:nvPicPr>
          <p:cNvPr id="13" name="Picture 3" descr="C:\Users\User\Desktop\geekbot_ru_1788426836744.png"/>
          <p:cNvPicPr>
            <a:picLocks noChangeAspect="1" noChangeArrowheads="1"/>
          </p:cNvPicPr>
          <p:nvPr/>
        </p:nvPicPr>
        <p:blipFill>
          <a:blip r:embed="rId2" cstate="print"/>
          <a:srcRect l="2869" t="91027" r="36092" b="1769"/>
          <a:stretch>
            <a:fillRect/>
          </a:stretch>
        </p:blipFill>
        <p:spPr bwMode="auto">
          <a:xfrm>
            <a:off x="4650375" y="2516777"/>
            <a:ext cx="4826840" cy="60960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  <p:sp>
        <p:nvSpPr>
          <p:cNvPr id="14" name="TextBox 13"/>
          <p:cNvSpPr txBox="1"/>
          <p:nvPr/>
        </p:nvSpPr>
        <p:spPr>
          <a:xfrm>
            <a:off x="313507" y="3988527"/>
            <a:ext cx="4249783" cy="72327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ru-RU" sz="1050" b="1" dirty="0" smtClean="0">
                <a:latin typeface="Arial" pitchFamily="34" charset="0"/>
                <a:cs typeface="Arial" pitchFamily="34" charset="0"/>
              </a:rPr>
              <a:t>	Для </a:t>
            </a:r>
            <a:r>
              <a:rPr lang="ru-RU" sz="1050" b="1" dirty="0" smtClean="0">
                <a:latin typeface="Arial" pitchFamily="34" charset="0"/>
                <a:cs typeface="Arial" pitchFamily="34" charset="0"/>
              </a:rPr>
              <a:t>профессий типа «человек </a:t>
            </a:r>
            <a:r>
              <a:rPr lang="ru-RU" sz="1050" b="1" dirty="0" smtClean="0">
                <a:latin typeface="Arial" pitchFamily="34" charset="0"/>
                <a:cs typeface="Arial" pitchFamily="34" charset="0"/>
              </a:rPr>
              <a:t>—</a:t>
            </a:r>
          </a:p>
          <a:p>
            <a:r>
              <a:rPr lang="ru-RU" sz="1050" b="1" dirty="0" smtClean="0">
                <a:latin typeface="Arial" pitchFamily="34" charset="0"/>
                <a:cs typeface="Arial" pitchFamily="34" charset="0"/>
              </a:rPr>
              <a:t>	</a:t>
            </a:r>
            <a:r>
              <a:rPr lang="ru-RU" sz="1050" b="1" dirty="0" smtClean="0">
                <a:latin typeface="Arial" pitchFamily="34" charset="0"/>
                <a:cs typeface="Arial" pitchFamily="34" charset="0"/>
              </a:rPr>
              <a:t>техника</a:t>
            </a:r>
            <a:r>
              <a:rPr lang="ru-RU" sz="1050" b="1" dirty="0" smtClean="0">
                <a:latin typeface="Arial" pitchFamily="34" charset="0"/>
                <a:cs typeface="Arial" pitchFamily="34" charset="0"/>
              </a:rPr>
              <a:t>»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 важны техническое и 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 пространственное</a:t>
            </a:r>
          </a:p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	мышление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, умение 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 концентрировать 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и 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переключать</a:t>
            </a:r>
          </a:p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	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внимание, зрительно-моторная координация.</a:t>
            </a:r>
            <a:endParaRPr lang="ru-RU" sz="10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317965" y="4807132"/>
            <a:ext cx="3927566" cy="553998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ru-RU" sz="1000" b="1" dirty="0" smtClean="0">
                <a:latin typeface="Arial" pitchFamily="34" charset="0"/>
                <a:cs typeface="Arial" pitchFamily="34" charset="0"/>
              </a:rPr>
              <a:t>	Для профессий </a:t>
            </a:r>
            <a:r>
              <a:rPr lang="ru-RU" sz="1000" b="1" dirty="0" smtClean="0">
                <a:latin typeface="Arial" pitchFamily="34" charset="0"/>
                <a:cs typeface="Arial" pitchFamily="34" charset="0"/>
              </a:rPr>
              <a:t>типа «человек </a:t>
            </a:r>
            <a:r>
              <a:rPr lang="ru-RU" sz="1000" b="1" dirty="0" smtClean="0">
                <a:latin typeface="Arial" pitchFamily="34" charset="0"/>
                <a:cs typeface="Arial" pitchFamily="34" charset="0"/>
              </a:rPr>
              <a:t>—</a:t>
            </a:r>
          </a:p>
          <a:p>
            <a:r>
              <a:rPr lang="ru-RU" sz="1000" b="1" dirty="0" smtClean="0">
                <a:latin typeface="Arial" pitchFamily="34" charset="0"/>
                <a:cs typeface="Arial" pitchFamily="34" charset="0"/>
              </a:rPr>
              <a:t>	</a:t>
            </a:r>
            <a:r>
              <a:rPr lang="ru-RU" sz="1000" b="1" dirty="0" smtClean="0">
                <a:latin typeface="Arial" pitchFamily="34" charset="0"/>
                <a:cs typeface="Arial" pitchFamily="34" charset="0"/>
              </a:rPr>
              <a:t>природа</a:t>
            </a:r>
            <a:r>
              <a:rPr lang="ru-RU" sz="1000" b="1" dirty="0" smtClean="0">
                <a:latin typeface="Arial" pitchFamily="34" charset="0"/>
                <a:cs typeface="Arial" pitchFamily="34" charset="0"/>
              </a:rPr>
              <a:t>»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 — наблюдательность, 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	естественнонаучное 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мышление, терпение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10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599611" y="5451566"/>
            <a:ext cx="4075612" cy="553998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ru-RU" sz="1000" b="1" dirty="0" smtClean="0">
                <a:latin typeface="Arial" pitchFamily="34" charset="0"/>
                <a:cs typeface="Arial" pitchFamily="34" charset="0"/>
              </a:rPr>
              <a:t>	Для </a:t>
            </a:r>
            <a:r>
              <a:rPr lang="ru-RU" sz="1000" b="1" dirty="0" smtClean="0">
                <a:latin typeface="Arial" pitchFamily="34" charset="0"/>
                <a:cs typeface="Arial" pitchFamily="34" charset="0"/>
              </a:rPr>
              <a:t>профессий типа «человек </a:t>
            </a:r>
            <a:r>
              <a:rPr lang="ru-RU" sz="1000" b="1" dirty="0" smtClean="0">
                <a:latin typeface="Arial" pitchFamily="34" charset="0"/>
                <a:cs typeface="Arial" pitchFamily="34" charset="0"/>
              </a:rPr>
              <a:t>—</a:t>
            </a:r>
          </a:p>
          <a:p>
            <a:r>
              <a:rPr lang="ru-RU" sz="1000" b="1" dirty="0" smtClean="0">
                <a:latin typeface="Arial" pitchFamily="34" charset="0"/>
                <a:cs typeface="Arial" pitchFamily="34" charset="0"/>
              </a:rPr>
              <a:t>	</a:t>
            </a:r>
            <a:r>
              <a:rPr lang="ru-RU" sz="1000" b="1" dirty="0" smtClean="0">
                <a:latin typeface="Arial" pitchFamily="34" charset="0"/>
                <a:cs typeface="Arial" pitchFamily="34" charset="0"/>
              </a:rPr>
              <a:t>художественный </a:t>
            </a:r>
            <a:r>
              <a:rPr lang="ru-RU" sz="1000" b="1" dirty="0" smtClean="0">
                <a:latin typeface="Arial" pitchFamily="34" charset="0"/>
                <a:cs typeface="Arial" pitchFamily="34" charset="0"/>
              </a:rPr>
              <a:t>образ»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 — 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творческое</a:t>
            </a:r>
          </a:p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	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мышление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, чувство гармонии, оригинальность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10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933509" y="6069874"/>
            <a:ext cx="3840480" cy="553998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ru-RU" sz="1000" b="1" dirty="0" smtClean="0">
                <a:latin typeface="Arial" pitchFamily="34" charset="0"/>
                <a:cs typeface="Arial" pitchFamily="34" charset="0"/>
              </a:rPr>
              <a:t>	Для </a:t>
            </a:r>
            <a:r>
              <a:rPr lang="ru-RU" sz="1000" b="1" dirty="0" smtClean="0">
                <a:latin typeface="Arial" pitchFamily="34" charset="0"/>
                <a:cs typeface="Arial" pitchFamily="34" charset="0"/>
              </a:rPr>
              <a:t>профессий типа «человек — </a:t>
            </a:r>
            <a:r>
              <a:rPr lang="ru-RU" sz="1000" b="1" dirty="0" smtClean="0">
                <a:latin typeface="Arial" pitchFamily="34" charset="0"/>
                <a:cs typeface="Arial" pitchFamily="34" charset="0"/>
              </a:rPr>
              <a:t>знаковая</a:t>
            </a:r>
          </a:p>
          <a:p>
            <a:r>
              <a:rPr lang="ru-RU" sz="1000" b="1" dirty="0" smtClean="0">
                <a:latin typeface="Arial" pitchFamily="34" charset="0"/>
                <a:cs typeface="Arial" pitchFamily="34" charset="0"/>
              </a:rPr>
              <a:t>	</a:t>
            </a:r>
            <a:r>
              <a:rPr lang="ru-RU" sz="1000" b="1" dirty="0" smtClean="0">
                <a:latin typeface="Arial" pitchFamily="34" charset="0"/>
                <a:cs typeface="Arial" pitchFamily="34" charset="0"/>
              </a:rPr>
              <a:t>система</a:t>
            </a:r>
            <a:r>
              <a:rPr lang="ru-RU" sz="1000" b="1" dirty="0" smtClean="0">
                <a:latin typeface="Arial" pitchFamily="34" charset="0"/>
                <a:cs typeface="Arial" pitchFamily="34" charset="0"/>
              </a:rPr>
              <a:t>»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 — усидчивость, аккуратность, </a:t>
            </a:r>
            <a:endParaRPr lang="ru-RU" sz="10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	точность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, пунктуальность.</a:t>
            </a:r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8" name="Рисунок 17" descr="https://avatars.mds.yandex.net/i?id=03eafc9d08a703c935b6be5cde238b51fa686377-8253234-images-thumbs&amp;n=13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65760" y="4023360"/>
            <a:ext cx="645219" cy="6183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Рисунок 18" descr="https://avatars.mds.yandex.net/i?id=41ea8a39740ecfdf19937bf7617b72c42d190907-5250036-images-thumbs&amp;n=13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452510" y="4852731"/>
            <a:ext cx="483764" cy="4769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Рисунок 19" descr="Picture background"/>
          <p:cNvPicPr/>
          <p:nvPr/>
        </p:nvPicPr>
        <p:blipFill>
          <a:blip r:embed="rId7" cstate="print"/>
          <a:srcRect b="13786"/>
          <a:stretch>
            <a:fillRect/>
          </a:stretch>
        </p:blipFill>
        <p:spPr bwMode="auto">
          <a:xfrm>
            <a:off x="5679122" y="5466503"/>
            <a:ext cx="530090" cy="4814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Рисунок 20" descr="https://avatars.mds.yandex.net/i?id=c6f0d09cad6e1b1d49a560faba492de21b64de0f-9181211-images-thumbs&amp;n=13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8092470" y="6088380"/>
            <a:ext cx="535517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043A06-1B68-4947-A187-A47A7C4C4AD9}" type="slidenum">
              <a:rPr lang="ru-RU" smtClean="0"/>
              <a:pPr/>
              <a:t>7</a:t>
            </a:fld>
            <a:endParaRPr lang="ru-RU" dirty="0"/>
          </a:p>
        </p:txBody>
      </p:sp>
      <p:sp>
        <p:nvSpPr>
          <p:cNvPr id="17" name="Скругленный прямоугольник 16">
            <a:hlinkClick r:id="rId2"/>
          </p:cNvPr>
          <p:cNvSpPr/>
          <p:nvPr/>
        </p:nvSpPr>
        <p:spPr>
          <a:xfrm>
            <a:off x="3054287" y="1294563"/>
            <a:ext cx="2535630" cy="784403"/>
          </a:xfrm>
          <a:prstGeom prst="roundRect">
            <a:avLst>
              <a:gd name="adj" fmla="val 29742"/>
            </a:avLst>
          </a:prstGeom>
          <a:solidFill>
            <a:srgbClr val="2DBE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err="1" smtClean="0">
                <a:latin typeface="Mulish" pitchFamily="2" charset="-52"/>
              </a:rPr>
              <a:t>Шадринский</a:t>
            </a:r>
            <a:r>
              <a:rPr lang="ru-RU" sz="1600" b="1" dirty="0" smtClean="0">
                <a:latin typeface="Mulish" pitchFamily="2" charset="-52"/>
              </a:rPr>
              <a:t> политехнический колледж</a:t>
            </a:r>
            <a:endParaRPr lang="ru-RU" sz="1600" b="1" dirty="0">
              <a:latin typeface="Mulish" pitchFamily="2" charset="-52"/>
            </a:endParaRPr>
          </a:p>
        </p:txBody>
      </p:sp>
      <p:sp>
        <p:nvSpPr>
          <p:cNvPr id="28" name="Скругленный прямоугольник 27">
            <a:hlinkClick r:id="rId3"/>
          </p:cNvPr>
          <p:cNvSpPr/>
          <p:nvPr/>
        </p:nvSpPr>
        <p:spPr>
          <a:xfrm>
            <a:off x="232954" y="1268682"/>
            <a:ext cx="2544752" cy="793031"/>
          </a:xfrm>
          <a:prstGeom prst="roundRect">
            <a:avLst>
              <a:gd name="adj" fmla="val 29742"/>
            </a:avLst>
          </a:prstGeom>
          <a:solidFill>
            <a:srgbClr val="4285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latin typeface="Mulish" pitchFamily="2" charset="-52"/>
              </a:rPr>
              <a:t>Курганский государственный колледж</a:t>
            </a:r>
            <a:endParaRPr lang="ru-RU" sz="1600" b="1" dirty="0">
              <a:latin typeface="Mulish" pitchFamily="2" charset="-52"/>
            </a:endParaRPr>
          </a:p>
        </p:txBody>
      </p:sp>
      <p:sp>
        <p:nvSpPr>
          <p:cNvPr id="31" name="Скругленный прямоугольник 30">
            <a:hlinkClick r:id="rId4"/>
          </p:cNvPr>
          <p:cNvSpPr/>
          <p:nvPr/>
        </p:nvSpPr>
        <p:spPr>
          <a:xfrm>
            <a:off x="206583" y="2985339"/>
            <a:ext cx="2562496" cy="775777"/>
          </a:xfrm>
          <a:prstGeom prst="roundRect">
            <a:avLst>
              <a:gd name="adj" fmla="val 29742"/>
            </a:avLst>
          </a:prstGeom>
          <a:solidFill>
            <a:srgbClr val="9477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Курганский педагогический колледж</a:t>
            </a:r>
            <a:endParaRPr lang="ru-RU" sz="1600" b="1" dirty="0">
              <a:latin typeface="Mulish" pitchFamily="2" charset="-52"/>
            </a:endParaRPr>
          </a:p>
        </p:txBody>
      </p:sp>
      <p:sp>
        <p:nvSpPr>
          <p:cNvPr id="34" name="Скругленный прямоугольник 33">
            <a:hlinkClick r:id="rId5"/>
          </p:cNvPr>
          <p:cNvSpPr/>
          <p:nvPr/>
        </p:nvSpPr>
        <p:spPr>
          <a:xfrm>
            <a:off x="5736566" y="1285334"/>
            <a:ext cx="2820838" cy="793631"/>
          </a:xfrm>
          <a:prstGeom prst="roundRect">
            <a:avLst>
              <a:gd name="adj" fmla="val 29742"/>
            </a:avLst>
          </a:prstGeom>
          <a:solidFill>
            <a:srgbClr val="00BB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500" dirty="0" smtClean="0"/>
              <a:t>Курганский технологический колледж им. Героя Советского Союза Н.Я. Анфиногенова</a:t>
            </a:r>
            <a:endParaRPr lang="ru-RU" sz="1500" b="1" dirty="0">
              <a:latin typeface="Mulish" pitchFamily="2" charset="-52"/>
            </a:endParaRPr>
          </a:p>
        </p:txBody>
      </p:sp>
      <p:sp>
        <p:nvSpPr>
          <p:cNvPr id="61" name="Скругленный прямоугольник 60">
            <a:hlinkClick r:id="rId6"/>
          </p:cNvPr>
          <p:cNvSpPr/>
          <p:nvPr/>
        </p:nvSpPr>
        <p:spPr>
          <a:xfrm>
            <a:off x="8980098" y="1259457"/>
            <a:ext cx="2743201" cy="776377"/>
          </a:xfrm>
          <a:prstGeom prst="roundRect">
            <a:avLst>
              <a:gd name="adj" fmla="val 29742"/>
            </a:avLst>
          </a:prstGeom>
          <a:solidFill>
            <a:srgbClr val="F567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Курганский промышленный техникум</a:t>
            </a:r>
            <a:endParaRPr lang="ru-RU" sz="1600" b="1" dirty="0">
              <a:latin typeface="Mulish" pitchFamily="2" charset="-52"/>
            </a:endParaRP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2951" y="3180052"/>
            <a:ext cx="4109049" cy="3681361"/>
          </a:xfrm>
          <a:prstGeom prst="rect">
            <a:avLst/>
          </a:prstGeom>
        </p:spPr>
      </p:pic>
      <p:pic>
        <p:nvPicPr>
          <p:cNvPr id="41986" name="Picture 2" descr="https://avatars.mds.yandex.net/get-altay/236825/2a0000015dcb7baa80262f22ebaeea45e4c1/XS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018216" y="2070338"/>
            <a:ext cx="750199" cy="750199"/>
          </a:xfrm>
          <a:prstGeom prst="rect">
            <a:avLst/>
          </a:prstGeom>
          <a:noFill/>
        </p:spPr>
      </p:pic>
      <p:pic>
        <p:nvPicPr>
          <p:cNvPr id="41988" name="Picture 4" descr="https://www.shpk45.ru/sites/all/themes/shpk/images/logo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494000" y="2145912"/>
            <a:ext cx="1704066" cy="649046"/>
          </a:xfrm>
          <a:prstGeom prst="rect">
            <a:avLst/>
          </a:prstGeom>
          <a:noFill/>
        </p:spPr>
      </p:pic>
      <p:pic>
        <p:nvPicPr>
          <p:cNvPr id="41989" name="Picture 5"/>
          <p:cNvPicPr>
            <a:picLocks noChangeAspect="1" noChangeArrowheads="1"/>
          </p:cNvPicPr>
          <p:nvPr/>
        </p:nvPicPr>
        <p:blipFill>
          <a:blip r:embed="rId10" cstate="print"/>
          <a:srcRect l="3462" t="9231" r="64855" b="84572"/>
          <a:stretch>
            <a:fillRect/>
          </a:stretch>
        </p:blipFill>
        <p:spPr bwMode="auto">
          <a:xfrm>
            <a:off x="5952227" y="2157435"/>
            <a:ext cx="2493033" cy="326827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  <p:pic>
        <p:nvPicPr>
          <p:cNvPr id="41991" name="Picture 7" descr="КУРГАНСКИЙ ПЕДАГОГИЧЕСКИЙ КОЛЛЕДЖ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975084" y="3739551"/>
            <a:ext cx="879595" cy="879595"/>
          </a:xfrm>
          <a:prstGeom prst="rect">
            <a:avLst/>
          </a:prstGeom>
          <a:noFill/>
        </p:spPr>
      </p:pic>
      <p:pic>
        <p:nvPicPr>
          <p:cNvPr id="41993" name="Picture 9" descr="http://kpt-kurgan.ru/wp-content/themes/elarea/images/index/logo.pn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9455242" y="2204244"/>
            <a:ext cx="2074159" cy="590714"/>
          </a:xfrm>
          <a:prstGeom prst="rect">
            <a:avLst/>
          </a:prstGeom>
          <a:noFill/>
        </p:spPr>
      </p:pic>
      <p:sp>
        <p:nvSpPr>
          <p:cNvPr id="22" name="Скругленный прямоугольник 21">
            <a:hlinkClick r:id="rId13"/>
          </p:cNvPr>
          <p:cNvSpPr/>
          <p:nvPr/>
        </p:nvSpPr>
        <p:spPr>
          <a:xfrm>
            <a:off x="126561" y="4837142"/>
            <a:ext cx="2633892" cy="890797"/>
          </a:xfrm>
          <a:prstGeom prst="roundRect">
            <a:avLst>
              <a:gd name="adj" fmla="val 29742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500" b="1" dirty="0" smtClean="0">
                <a:latin typeface="Mulish" pitchFamily="2" charset="-52"/>
              </a:rPr>
              <a:t>Шумихинский аграрно-строительный колледж</a:t>
            </a:r>
            <a:endParaRPr lang="ru-RU" sz="1500" b="1" dirty="0">
              <a:latin typeface="Mulish" pitchFamily="2" charset="-52"/>
            </a:endParaRPr>
          </a:p>
        </p:txBody>
      </p:sp>
      <p:pic>
        <p:nvPicPr>
          <p:cNvPr id="41994" name="Picture 10"/>
          <p:cNvPicPr>
            <a:picLocks noChangeAspect="1" noChangeArrowheads="1"/>
          </p:cNvPicPr>
          <p:nvPr/>
        </p:nvPicPr>
        <p:blipFill>
          <a:blip r:embed="rId14" cstate="print"/>
          <a:srcRect l="45577" t="7094" r="46715" b="80476"/>
          <a:stretch>
            <a:fillRect/>
          </a:stretch>
        </p:blipFill>
        <p:spPr bwMode="auto">
          <a:xfrm>
            <a:off x="978654" y="5891841"/>
            <a:ext cx="865425" cy="7850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" name="Скругленный прямоугольник 24">
            <a:hlinkClick r:id="rId15"/>
          </p:cNvPr>
          <p:cNvSpPr/>
          <p:nvPr/>
        </p:nvSpPr>
        <p:spPr>
          <a:xfrm>
            <a:off x="3128062" y="2965211"/>
            <a:ext cx="2562496" cy="775777"/>
          </a:xfrm>
          <a:prstGeom prst="roundRect">
            <a:avLst>
              <a:gd name="adj" fmla="val 29742"/>
            </a:avLst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Курганский техникум сервиса и технологий</a:t>
            </a:r>
            <a:endParaRPr lang="ru-RU" sz="1600" b="1" dirty="0">
              <a:latin typeface="Mulish" pitchFamily="2" charset="-52"/>
            </a:endParaRPr>
          </a:p>
        </p:txBody>
      </p:sp>
      <p:pic>
        <p:nvPicPr>
          <p:cNvPr id="41997" name="Picture 13" descr="https://ktsit.org.ru/img_new/head.jpg"/>
          <p:cNvPicPr>
            <a:picLocks noChangeAspect="1" noChangeArrowheads="1"/>
          </p:cNvPicPr>
          <p:nvPr/>
        </p:nvPicPr>
        <p:blipFill>
          <a:blip r:embed="rId16" cstate="print"/>
          <a:srcRect r="69875"/>
          <a:stretch>
            <a:fillRect/>
          </a:stretch>
        </p:blipFill>
        <p:spPr bwMode="auto">
          <a:xfrm>
            <a:off x="3649273" y="3766868"/>
            <a:ext cx="1621467" cy="906065"/>
          </a:xfrm>
          <a:prstGeom prst="rect">
            <a:avLst/>
          </a:prstGeom>
          <a:noFill/>
        </p:spPr>
      </p:pic>
      <p:sp>
        <p:nvSpPr>
          <p:cNvPr id="27" name="Скругленный прямоугольник 26">
            <a:hlinkClick r:id="rId17"/>
          </p:cNvPr>
          <p:cNvSpPr/>
          <p:nvPr/>
        </p:nvSpPr>
        <p:spPr>
          <a:xfrm>
            <a:off x="5954650" y="2962335"/>
            <a:ext cx="2562496" cy="775777"/>
          </a:xfrm>
          <a:prstGeom prst="roundRect">
            <a:avLst>
              <a:gd name="adj" fmla="val 29742"/>
            </a:avLst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Курганский техникум строительных технологий и городского хозяйства</a:t>
            </a:r>
            <a:endParaRPr lang="ru-RU" sz="1600" b="1" dirty="0">
              <a:latin typeface="Mulish" pitchFamily="2" charset="-52"/>
            </a:endParaRPr>
          </a:p>
        </p:txBody>
      </p:sp>
      <p:pic>
        <p:nvPicPr>
          <p:cNvPr id="41999" name="Picture 15" descr="КТСТГХ"/>
          <p:cNvPicPr>
            <a:picLocks noChangeAspect="1" noChangeArrowheads="1"/>
          </p:cNvPicPr>
          <p:nvPr/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6582255" y="3951677"/>
            <a:ext cx="1295400" cy="685800"/>
          </a:xfrm>
          <a:prstGeom prst="rect">
            <a:avLst/>
          </a:prstGeom>
          <a:noFill/>
        </p:spPr>
      </p:pic>
      <p:sp>
        <p:nvSpPr>
          <p:cNvPr id="29" name="Скругленный прямоугольник 28">
            <a:hlinkClick r:id="rId19"/>
          </p:cNvPr>
          <p:cNvSpPr/>
          <p:nvPr/>
        </p:nvSpPr>
        <p:spPr>
          <a:xfrm>
            <a:off x="3130936" y="4874523"/>
            <a:ext cx="2597003" cy="905175"/>
          </a:xfrm>
          <a:prstGeom prst="roundRect">
            <a:avLst>
              <a:gd name="adj" fmla="val 29742"/>
            </a:avLst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err="1" smtClean="0"/>
              <a:t>Мишкинский</a:t>
            </a:r>
            <a:r>
              <a:rPr lang="ru-RU" sz="1600" dirty="0" smtClean="0"/>
              <a:t> профессионально-педагогический колледж</a:t>
            </a:r>
            <a:endParaRPr lang="ru-RU" sz="1600" b="1" dirty="0">
              <a:latin typeface="Mulish" pitchFamily="2" charset="-52"/>
            </a:endParaRPr>
          </a:p>
        </p:txBody>
      </p:sp>
      <p:pic>
        <p:nvPicPr>
          <p:cNvPr id="42000" name="Picture 16"/>
          <p:cNvPicPr>
            <a:picLocks noChangeAspect="1" noChangeArrowheads="1"/>
          </p:cNvPicPr>
          <p:nvPr/>
        </p:nvPicPr>
        <p:blipFill>
          <a:blip r:embed="rId20" cstate="print"/>
          <a:srcRect l="73935" t="7094" r="21786" b="88632"/>
          <a:stretch>
            <a:fillRect/>
          </a:stretch>
        </p:blipFill>
        <p:spPr bwMode="auto">
          <a:xfrm>
            <a:off x="4049936" y="5961184"/>
            <a:ext cx="782516" cy="4396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2" name="Скругленный прямоугольник 31">
            <a:hlinkClick r:id="rId21"/>
          </p:cNvPr>
          <p:cNvSpPr/>
          <p:nvPr/>
        </p:nvSpPr>
        <p:spPr>
          <a:xfrm>
            <a:off x="5877013" y="4894652"/>
            <a:ext cx="2550995" cy="902299"/>
          </a:xfrm>
          <a:prstGeom prst="roundRect">
            <a:avLst>
              <a:gd name="adj" fmla="val 29742"/>
            </a:avLst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err="1" smtClean="0"/>
              <a:t>Катайский</a:t>
            </a:r>
            <a:r>
              <a:rPr lang="ru-RU" sz="1600" dirty="0" smtClean="0"/>
              <a:t> профессионально-педагогический </a:t>
            </a:r>
            <a:endParaRPr lang="ru-RU" sz="1600" b="1" dirty="0">
              <a:latin typeface="Mulish" pitchFamily="2" charset="-52"/>
            </a:endParaRPr>
          </a:p>
        </p:txBody>
      </p:sp>
      <p:pic>
        <p:nvPicPr>
          <p:cNvPr id="42002" name="Picture 18" descr="http://xn--j1akam.xn--p1ai/shapka_sajta1.png"/>
          <p:cNvPicPr>
            <a:picLocks noChangeAspect="1" noChangeArrowheads="1"/>
          </p:cNvPicPr>
          <p:nvPr/>
        </p:nvPicPr>
        <p:blipFill>
          <a:blip r:embed="rId22" cstate="print"/>
          <a:srcRect l="9435" t="8782" r="83986" b="17311"/>
          <a:stretch>
            <a:fillRect/>
          </a:stretch>
        </p:blipFill>
        <p:spPr bwMode="auto">
          <a:xfrm>
            <a:off x="6776547" y="5848710"/>
            <a:ext cx="823325" cy="900522"/>
          </a:xfrm>
          <a:prstGeom prst="rect">
            <a:avLst/>
          </a:prstGeom>
          <a:noFill/>
        </p:spPr>
      </p:pic>
      <p:sp>
        <p:nvSpPr>
          <p:cNvPr id="30" name="Заголовок 1"/>
          <p:cNvSpPr>
            <a:spLocks noGrp="1"/>
          </p:cNvSpPr>
          <p:nvPr>
            <p:ph type="title"/>
          </p:nvPr>
        </p:nvSpPr>
        <p:spPr>
          <a:xfrm>
            <a:off x="414607" y="114959"/>
            <a:ext cx="11172825" cy="1163395"/>
          </a:xfrm>
        </p:spPr>
        <p:txBody>
          <a:bodyPr/>
          <a:lstStyle/>
          <a:p>
            <a:r>
              <a:rPr lang="ru-RU" dirty="0" smtClean="0"/>
              <a:t>Образовательные организации Курганской области, реализующие программы среднего профессионального образования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559138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043A06-1B68-4947-A187-A47A7C4C4AD9}" type="slidenum">
              <a:rPr lang="ru-RU" smtClean="0"/>
              <a:pPr/>
              <a:t>8</a:t>
            </a:fld>
            <a:endParaRPr lang="ru-RU" dirty="0"/>
          </a:p>
        </p:txBody>
      </p:sp>
      <p:sp>
        <p:nvSpPr>
          <p:cNvPr id="17" name="Скругленный прямоугольник 16">
            <a:hlinkClick r:id="rId2"/>
          </p:cNvPr>
          <p:cNvSpPr/>
          <p:nvPr/>
        </p:nvSpPr>
        <p:spPr>
          <a:xfrm>
            <a:off x="3398808" y="1303189"/>
            <a:ext cx="2725946" cy="749898"/>
          </a:xfrm>
          <a:prstGeom prst="roundRect">
            <a:avLst>
              <a:gd name="adj" fmla="val 29742"/>
            </a:avLst>
          </a:prstGeom>
          <a:solidFill>
            <a:srgbClr val="2DBE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err="1" smtClean="0">
                <a:latin typeface="Mulish" pitchFamily="2" charset="-52"/>
              </a:rPr>
              <a:t>Варгашинский</a:t>
            </a:r>
            <a:r>
              <a:rPr lang="ru-RU" sz="1600" b="1" dirty="0" smtClean="0">
                <a:latin typeface="Mulish" pitchFamily="2" charset="-52"/>
              </a:rPr>
              <a:t> образовательный центр</a:t>
            </a:r>
            <a:endParaRPr lang="ru-RU" sz="1600" b="1" dirty="0">
              <a:latin typeface="Mulish" pitchFamily="2" charset="-52"/>
            </a:endParaRPr>
          </a:p>
        </p:txBody>
      </p:sp>
      <p:sp>
        <p:nvSpPr>
          <p:cNvPr id="28" name="Скругленный прямоугольник 27">
            <a:hlinkClick r:id="rId3"/>
          </p:cNvPr>
          <p:cNvSpPr/>
          <p:nvPr/>
        </p:nvSpPr>
        <p:spPr>
          <a:xfrm>
            <a:off x="232954" y="1329066"/>
            <a:ext cx="2648269" cy="749899"/>
          </a:xfrm>
          <a:prstGeom prst="roundRect">
            <a:avLst>
              <a:gd name="adj" fmla="val 29742"/>
            </a:avLst>
          </a:prstGeom>
          <a:solidFill>
            <a:srgbClr val="4285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latin typeface="Mulish" pitchFamily="2" charset="-52"/>
              </a:rPr>
              <a:t>Березовский агропромышленный техникум</a:t>
            </a:r>
            <a:endParaRPr lang="ru-RU" sz="1600" b="1" dirty="0">
              <a:latin typeface="Mulish" pitchFamily="2" charset="-52"/>
            </a:endParaRPr>
          </a:p>
        </p:txBody>
      </p:sp>
      <p:sp>
        <p:nvSpPr>
          <p:cNvPr id="31" name="Скругленный прямоугольник 30">
            <a:hlinkClick r:id="rId4"/>
          </p:cNvPr>
          <p:cNvSpPr/>
          <p:nvPr/>
        </p:nvSpPr>
        <p:spPr>
          <a:xfrm>
            <a:off x="318727" y="2424624"/>
            <a:ext cx="2519364" cy="939678"/>
          </a:xfrm>
          <a:prstGeom prst="roundRect">
            <a:avLst>
              <a:gd name="adj" fmla="val 29742"/>
            </a:avLst>
          </a:prstGeom>
          <a:solidFill>
            <a:srgbClr val="9477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err="1" smtClean="0"/>
              <a:t>Лебяжьевский</a:t>
            </a:r>
            <a:r>
              <a:rPr lang="ru-RU" sz="1600" dirty="0" smtClean="0"/>
              <a:t> агропромышленный техникум (казачий кадетский корпус)</a:t>
            </a:r>
            <a:endParaRPr lang="ru-RU" sz="1600" b="1" dirty="0">
              <a:latin typeface="Mulish" pitchFamily="2" charset="-52"/>
            </a:endParaRPr>
          </a:p>
        </p:txBody>
      </p:sp>
      <p:sp>
        <p:nvSpPr>
          <p:cNvPr id="34" name="Скругленный прямоугольник 33">
            <a:hlinkClick r:id="rId5"/>
          </p:cNvPr>
          <p:cNvSpPr/>
          <p:nvPr/>
        </p:nvSpPr>
        <p:spPr>
          <a:xfrm>
            <a:off x="6564702" y="2467153"/>
            <a:ext cx="2501660" cy="897149"/>
          </a:xfrm>
          <a:prstGeom prst="roundRect">
            <a:avLst>
              <a:gd name="adj" fmla="val 29742"/>
            </a:avLst>
          </a:prstGeom>
          <a:solidFill>
            <a:srgbClr val="00BB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err="1" smtClean="0"/>
              <a:t>Кособродский</a:t>
            </a:r>
            <a:r>
              <a:rPr lang="ru-RU" dirty="0" smtClean="0"/>
              <a:t> профессиональный техникум</a:t>
            </a:r>
            <a:endParaRPr lang="ru-RU" sz="1600" b="1" dirty="0">
              <a:latin typeface="Mulish" pitchFamily="2" charset="-52"/>
            </a:endParaRPr>
          </a:p>
        </p:txBody>
      </p:sp>
      <p:sp>
        <p:nvSpPr>
          <p:cNvPr id="61" name="Скругленный прямоугольник 60">
            <a:hlinkClick r:id="rId6"/>
          </p:cNvPr>
          <p:cNvSpPr/>
          <p:nvPr/>
        </p:nvSpPr>
        <p:spPr>
          <a:xfrm>
            <a:off x="3329791" y="2398141"/>
            <a:ext cx="2786332" cy="974787"/>
          </a:xfrm>
          <a:prstGeom prst="roundRect">
            <a:avLst>
              <a:gd name="adj" fmla="val 29742"/>
            </a:avLst>
          </a:prstGeom>
          <a:solidFill>
            <a:srgbClr val="F567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err="1" smtClean="0"/>
              <a:t>Альменевский</a:t>
            </a:r>
            <a:r>
              <a:rPr lang="ru-RU" sz="1600" dirty="0" smtClean="0"/>
              <a:t> аграрно-технологический техникум</a:t>
            </a:r>
            <a:endParaRPr lang="ru-RU" sz="1600" b="1" dirty="0">
              <a:latin typeface="Mulish" pitchFamily="2" charset="-52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3129" y="3637468"/>
            <a:ext cx="3728871" cy="3220532"/>
          </a:xfrm>
          <a:prstGeom prst="rect">
            <a:avLst/>
          </a:prstGeom>
        </p:spPr>
      </p:pic>
      <p:sp>
        <p:nvSpPr>
          <p:cNvPr id="16" name="Скругленный прямоугольник 15">
            <a:hlinkClick r:id="rId8"/>
          </p:cNvPr>
          <p:cNvSpPr/>
          <p:nvPr/>
        </p:nvSpPr>
        <p:spPr>
          <a:xfrm>
            <a:off x="272720" y="4968815"/>
            <a:ext cx="2562496" cy="1009291"/>
          </a:xfrm>
          <a:prstGeom prst="roundRect">
            <a:avLst>
              <a:gd name="adj" fmla="val 29742"/>
            </a:avLst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Зауральский колледж физической культуры и здоровья</a:t>
            </a:r>
            <a:endParaRPr lang="ru-RU" sz="1600" b="1" dirty="0">
              <a:latin typeface="Mulish" pitchFamily="2" charset="-52"/>
            </a:endParaRPr>
          </a:p>
        </p:txBody>
      </p:sp>
      <p:sp>
        <p:nvSpPr>
          <p:cNvPr id="18" name="Скругленный прямоугольник 17">
            <a:hlinkClick r:id="rId9"/>
          </p:cNvPr>
          <p:cNvSpPr/>
          <p:nvPr/>
        </p:nvSpPr>
        <p:spPr>
          <a:xfrm>
            <a:off x="6483738" y="1300312"/>
            <a:ext cx="2562496" cy="813160"/>
          </a:xfrm>
          <a:prstGeom prst="roundRect">
            <a:avLst>
              <a:gd name="adj" fmla="val 29742"/>
            </a:avLst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Курганское училище (колледж) олимпийского резерва</a:t>
            </a:r>
            <a:endParaRPr lang="ru-RU" sz="1600" b="1" dirty="0">
              <a:latin typeface="Mulish" pitchFamily="2" charset="-52"/>
            </a:endParaRPr>
          </a:p>
        </p:txBody>
      </p:sp>
      <p:sp>
        <p:nvSpPr>
          <p:cNvPr id="19" name="Скругленный прямоугольник 18">
            <a:hlinkClick r:id="rId10"/>
          </p:cNvPr>
          <p:cNvSpPr/>
          <p:nvPr/>
        </p:nvSpPr>
        <p:spPr>
          <a:xfrm>
            <a:off x="330226" y="3704206"/>
            <a:ext cx="2594127" cy="1005816"/>
          </a:xfrm>
          <a:prstGeom prst="roundRect">
            <a:avLst>
              <a:gd name="adj" fmla="val 29742"/>
            </a:avLst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err="1" smtClean="0"/>
              <a:t>Петуховский</a:t>
            </a:r>
            <a:r>
              <a:rPr lang="ru-RU" sz="1600" dirty="0" smtClean="0"/>
              <a:t> техникум механизации и электрификации сельского хозяйства</a:t>
            </a:r>
            <a:endParaRPr lang="ru-RU" sz="1600" b="1" dirty="0">
              <a:latin typeface="Mulish" pitchFamily="2" charset="-52"/>
            </a:endParaRPr>
          </a:p>
        </p:txBody>
      </p:sp>
      <p:sp>
        <p:nvSpPr>
          <p:cNvPr id="20" name="Скругленный прямоугольник 19">
            <a:hlinkClick r:id="rId11"/>
          </p:cNvPr>
          <p:cNvSpPr/>
          <p:nvPr/>
        </p:nvSpPr>
        <p:spPr>
          <a:xfrm>
            <a:off x="9247517" y="1268083"/>
            <a:ext cx="2743201" cy="871268"/>
          </a:xfrm>
          <a:prstGeom prst="roundRect">
            <a:avLst>
              <a:gd name="adj" fmla="val 29742"/>
            </a:avLst>
          </a:prstGeom>
          <a:solidFill>
            <a:srgbClr val="F567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Курганский базовый медицинский колледж</a:t>
            </a:r>
            <a:endParaRPr lang="ru-RU" sz="1600" b="1" dirty="0">
              <a:latin typeface="Mulish" pitchFamily="2" charset="-52"/>
            </a:endParaRPr>
          </a:p>
        </p:txBody>
      </p:sp>
      <p:sp>
        <p:nvSpPr>
          <p:cNvPr id="22" name="Заголовок 1"/>
          <p:cNvSpPr>
            <a:spLocks noGrp="1"/>
          </p:cNvSpPr>
          <p:nvPr>
            <p:ph type="title"/>
          </p:nvPr>
        </p:nvSpPr>
        <p:spPr>
          <a:xfrm>
            <a:off x="414607" y="114959"/>
            <a:ext cx="11172825" cy="1163395"/>
          </a:xfrm>
        </p:spPr>
        <p:txBody>
          <a:bodyPr/>
          <a:lstStyle/>
          <a:p>
            <a:r>
              <a:rPr lang="ru-RU" dirty="0" smtClean="0"/>
              <a:t>Образовательные организации Курганской области, реализующие программы среднего профессионального образования</a:t>
            </a:r>
            <a:endParaRPr lang="ru-RU" dirty="0"/>
          </a:p>
        </p:txBody>
      </p:sp>
      <p:sp>
        <p:nvSpPr>
          <p:cNvPr id="23" name="Скругленный прямоугольник 22">
            <a:hlinkClick r:id="rId12"/>
          </p:cNvPr>
          <p:cNvSpPr/>
          <p:nvPr/>
        </p:nvSpPr>
        <p:spPr>
          <a:xfrm>
            <a:off x="3461618" y="3715109"/>
            <a:ext cx="2562496" cy="1009291"/>
          </a:xfrm>
          <a:prstGeom prst="roundRect">
            <a:avLst>
              <a:gd name="adj" fmla="val 29742"/>
            </a:avLst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Курганский областной музыкальный колледж им. Д.Д. Шостаковича</a:t>
            </a:r>
            <a:endParaRPr lang="ru-RU" sz="1600" b="1" dirty="0">
              <a:latin typeface="Mulish" pitchFamily="2" charset="-52"/>
            </a:endParaRPr>
          </a:p>
        </p:txBody>
      </p:sp>
      <p:sp>
        <p:nvSpPr>
          <p:cNvPr id="24" name="Скругленный прямоугольник 23">
            <a:hlinkClick r:id="rId13"/>
          </p:cNvPr>
          <p:cNvSpPr/>
          <p:nvPr/>
        </p:nvSpPr>
        <p:spPr>
          <a:xfrm>
            <a:off x="3470244" y="5017704"/>
            <a:ext cx="2562496" cy="1009291"/>
          </a:xfrm>
          <a:prstGeom prst="roundRect">
            <a:avLst>
              <a:gd name="adj" fmla="val 29742"/>
            </a:avLst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Курганский областной колледж культуры</a:t>
            </a:r>
            <a:endParaRPr lang="ru-RU" sz="1600" b="1" dirty="0">
              <a:latin typeface="Mulish" pitchFamily="2" charset="-52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559138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14607" y="114959"/>
            <a:ext cx="11172825" cy="1163395"/>
          </a:xfrm>
        </p:spPr>
        <p:txBody>
          <a:bodyPr/>
          <a:lstStyle/>
          <a:p>
            <a:r>
              <a:rPr lang="ru-RU" dirty="0" smtClean="0"/>
              <a:t>Образовательные организации Курганской области, реализующие программы среднего профессионального образования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043A06-1B68-4947-A187-A47A7C4C4AD9}" type="slidenum">
              <a:rPr lang="ru-RU" smtClean="0"/>
              <a:pPr/>
              <a:t>9</a:t>
            </a:fld>
            <a:endParaRPr lang="ru-RU" dirty="0"/>
          </a:p>
        </p:txBody>
      </p:sp>
      <p:sp>
        <p:nvSpPr>
          <p:cNvPr id="17" name="Скругленный прямоугольник 16">
            <a:hlinkClick r:id="rId2"/>
          </p:cNvPr>
          <p:cNvSpPr/>
          <p:nvPr/>
        </p:nvSpPr>
        <p:spPr>
          <a:xfrm>
            <a:off x="4089457" y="1294563"/>
            <a:ext cx="3933108" cy="1000064"/>
          </a:xfrm>
          <a:prstGeom prst="roundRect">
            <a:avLst>
              <a:gd name="adj" fmla="val 29742"/>
            </a:avLst>
          </a:prstGeom>
          <a:solidFill>
            <a:srgbClr val="2DBE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latin typeface="Mulish" pitchFamily="2" charset="-52"/>
              </a:rPr>
              <a:t>Университетский колледж ШГПУ</a:t>
            </a:r>
            <a:endParaRPr lang="ru-RU" sz="1600" b="1" dirty="0">
              <a:latin typeface="Mulish" pitchFamily="2" charset="-52"/>
            </a:endParaRPr>
          </a:p>
        </p:txBody>
      </p:sp>
      <p:sp>
        <p:nvSpPr>
          <p:cNvPr id="28" name="Скругленный прямоугольник 27">
            <a:hlinkClick r:id="rId3"/>
          </p:cNvPr>
          <p:cNvSpPr/>
          <p:nvPr/>
        </p:nvSpPr>
        <p:spPr>
          <a:xfrm>
            <a:off x="232954" y="1268682"/>
            <a:ext cx="3536790" cy="1025943"/>
          </a:xfrm>
          <a:prstGeom prst="roundRect">
            <a:avLst>
              <a:gd name="adj" fmla="val 29742"/>
            </a:avLst>
          </a:prstGeom>
          <a:solidFill>
            <a:srgbClr val="4285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err="1" smtClean="0">
                <a:latin typeface="Mulish" pitchFamily="2" charset="-52"/>
              </a:rPr>
              <a:t>Лесниковский</a:t>
            </a:r>
            <a:r>
              <a:rPr lang="ru-RU" sz="1600" b="1" dirty="0" smtClean="0">
                <a:latin typeface="Mulish" pitchFamily="2" charset="-52"/>
              </a:rPr>
              <a:t> филиал КГУ</a:t>
            </a:r>
            <a:endParaRPr lang="ru-RU" sz="1600" b="1" dirty="0">
              <a:latin typeface="Mulish" pitchFamily="2" charset="-52"/>
            </a:endParaRPr>
          </a:p>
        </p:txBody>
      </p:sp>
      <p:sp>
        <p:nvSpPr>
          <p:cNvPr id="34" name="Скругленный прямоугольник 33">
            <a:hlinkClick r:id="rId4"/>
          </p:cNvPr>
          <p:cNvSpPr/>
          <p:nvPr/>
        </p:nvSpPr>
        <p:spPr>
          <a:xfrm>
            <a:off x="8358996" y="1250830"/>
            <a:ext cx="3657600" cy="1052422"/>
          </a:xfrm>
          <a:prstGeom prst="roundRect">
            <a:avLst>
              <a:gd name="adj" fmla="val 29742"/>
            </a:avLst>
          </a:prstGeom>
          <a:solidFill>
            <a:srgbClr val="00BB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Курганский институт железнодорожного транспорта – филиал </a:t>
            </a:r>
            <a:r>
              <a:rPr lang="ru-RU" dirty="0" err="1" smtClean="0"/>
              <a:t>УрГУ</a:t>
            </a:r>
            <a:r>
              <a:rPr lang="ru-RU" sz="1600" dirty="0" err="1" smtClean="0"/>
              <a:t>ПС</a:t>
            </a:r>
            <a:endParaRPr lang="ru-RU" sz="1600" b="1" dirty="0">
              <a:latin typeface="Mulish" pitchFamily="2" charset="-52"/>
            </a:endParaRPr>
          </a:p>
        </p:txBody>
      </p:sp>
      <p:pic>
        <p:nvPicPr>
          <p:cNvPr id="15361" name="Picture 1"/>
          <p:cNvPicPr>
            <a:picLocks noChangeAspect="1" noChangeArrowheads="1"/>
          </p:cNvPicPr>
          <p:nvPr/>
        </p:nvPicPr>
        <p:blipFill>
          <a:blip r:embed="rId5" cstate="print"/>
          <a:srcRect l="7348" t="9744" r="84268" b="79061"/>
          <a:stretch>
            <a:fillRect/>
          </a:stretch>
        </p:blipFill>
        <p:spPr bwMode="auto">
          <a:xfrm>
            <a:off x="5048774" y="2350699"/>
            <a:ext cx="1697083" cy="11516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6" cstate="print"/>
          <a:srcRect l="7973" t="13722" r="74303" b="73029"/>
          <a:stretch>
            <a:fillRect/>
          </a:stretch>
        </p:blipFill>
        <p:spPr bwMode="auto">
          <a:xfrm>
            <a:off x="928944" y="2389518"/>
            <a:ext cx="1917773" cy="806395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/>
        </p:spPr>
      </p:pic>
      <p:pic>
        <p:nvPicPr>
          <p:cNvPr id="15364" name="Picture 4"/>
          <p:cNvPicPr>
            <a:picLocks noChangeAspect="1" noChangeArrowheads="1"/>
          </p:cNvPicPr>
          <p:nvPr/>
        </p:nvPicPr>
        <p:blipFill>
          <a:blip r:embed="rId7" cstate="print"/>
          <a:srcRect l="19079" t="18120" r="68902" b="67179"/>
          <a:stretch>
            <a:fillRect/>
          </a:stretch>
        </p:blipFill>
        <p:spPr bwMode="auto">
          <a:xfrm>
            <a:off x="9299776" y="2359988"/>
            <a:ext cx="1810834" cy="12458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365" name="Picture 5"/>
          <p:cNvPicPr>
            <a:picLocks noChangeAspect="1" noChangeArrowheads="1"/>
          </p:cNvPicPr>
          <p:nvPr/>
        </p:nvPicPr>
        <p:blipFill>
          <a:blip r:embed="rId8" cstate="print"/>
          <a:srcRect l="7108" t="32051" r="53613" b="54445"/>
          <a:stretch>
            <a:fillRect/>
          </a:stretch>
        </p:blipFill>
        <p:spPr bwMode="auto">
          <a:xfrm>
            <a:off x="69008" y="3261610"/>
            <a:ext cx="4252823" cy="8224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2951" y="3438854"/>
            <a:ext cx="4109049" cy="3681361"/>
          </a:xfrm>
          <a:prstGeom prst="rect">
            <a:avLst/>
          </a:prstGeom>
        </p:spPr>
      </p:pic>
      <p:sp>
        <p:nvSpPr>
          <p:cNvPr id="18" name="Скругленный прямоугольник 17">
            <a:hlinkClick r:id="rId10"/>
          </p:cNvPr>
          <p:cNvSpPr/>
          <p:nvPr/>
        </p:nvSpPr>
        <p:spPr>
          <a:xfrm>
            <a:off x="617775" y="4244196"/>
            <a:ext cx="3238232" cy="1293962"/>
          </a:xfrm>
          <a:prstGeom prst="roundRect">
            <a:avLst>
              <a:gd name="adj" fmla="val 29742"/>
            </a:avLst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err="1" smtClean="0"/>
              <a:t>Шадринский</a:t>
            </a:r>
            <a:r>
              <a:rPr lang="ru-RU" sz="1600" dirty="0" smtClean="0"/>
              <a:t> финансово-экономический колледж – филиал </a:t>
            </a:r>
            <a:r>
              <a:rPr lang="ru-RU" sz="1600" dirty="0" err="1" smtClean="0"/>
              <a:t>Финуниверситета</a:t>
            </a:r>
            <a:endParaRPr lang="ru-RU" sz="1600" b="1" dirty="0">
              <a:latin typeface="Mulish" pitchFamily="2" charset="-52"/>
            </a:endParaRPr>
          </a:p>
        </p:txBody>
      </p:sp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11" cstate="print"/>
          <a:srcRect l="14487" t="14701" r="73061" b="76154"/>
          <a:stretch>
            <a:fillRect/>
          </a:stretch>
        </p:blipFill>
        <p:spPr bwMode="auto">
          <a:xfrm>
            <a:off x="1525215" y="5743606"/>
            <a:ext cx="1485405" cy="613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0" name="Скругленный прямоугольник 19">
            <a:hlinkClick r:id="rId12"/>
          </p:cNvPr>
          <p:cNvSpPr/>
          <p:nvPr/>
        </p:nvSpPr>
        <p:spPr>
          <a:xfrm>
            <a:off x="4473783" y="4302305"/>
            <a:ext cx="2729274" cy="1054699"/>
          </a:xfrm>
          <a:prstGeom prst="roundRect">
            <a:avLst>
              <a:gd name="adj" fmla="val 29742"/>
            </a:avLst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err="1" smtClean="0"/>
              <a:t>Куртамышский</a:t>
            </a:r>
            <a:r>
              <a:rPr lang="ru-RU" sz="1600" dirty="0" smtClean="0"/>
              <a:t> сельскохозяйственный техникум  - филиал  КГУ</a:t>
            </a:r>
            <a:endParaRPr lang="ru-RU" sz="1600" b="1" dirty="0">
              <a:latin typeface="Mulish" pitchFamily="2" charset="-52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559138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«Билет в будущее»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2DBE64"/>
      </a:accent1>
      <a:accent2>
        <a:srgbClr val="4285F4"/>
      </a:accent2>
      <a:accent3>
        <a:srgbClr val="9477E6"/>
      </a:accent3>
      <a:accent4>
        <a:srgbClr val="00BBD6"/>
      </a:accent4>
      <a:accent5>
        <a:srgbClr val="F5675A"/>
      </a:accent5>
      <a:accent6>
        <a:srgbClr val="F1F5F9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397</Words>
  <Application>Microsoft Office PowerPoint</Application>
  <PresentationFormat>Произвольный</PresentationFormat>
  <Paragraphs>118</Paragraphs>
  <Slides>16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2" baseType="lpstr">
      <vt:lpstr>Arial</vt:lpstr>
      <vt:lpstr>Mulish</vt:lpstr>
      <vt:lpstr>Calibri</vt:lpstr>
      <vt:lpstr>Bahnschrift SemiBold</vt:lpstr>
      <vt:lpstr>PT Serif</vt:lpstr>
      <vt:lpstr>Тема Office</vt:lpstr>
      <vt:lpstr>Занятия  «Зауралье – мои горизонты»</vt:lpstr>
      <vt:lpstr>Тема 7. Востребованные профессии в Курганской области. Возможности образования и стратегии поступления</vt:lpstr>
      <vt:lpstr>Курганская область –  регион возможностей</vt:lpstr>
      <vt:lpstr>Востребованные профессии Курганской области</vt:lpstr>
      <vt:lpstr>Слайд 5</vt:lpstr>
      <vt:lpstr>Слайд 6</vt:lpstr>
      <vt:lpstr>Образовательные организации Курганской области, реализующие программы среднего профессионального образования</vt:lpstr>
      <vt:lpstr>Образовательные организации Курганской области, реализующие программы среднего профессионального образования</vt:lpstr>
      <vt:lpstr>Образовательные организации Курганской области, реализующие программы среднего профессионального образования</vt:lpstr>
      <vt:lpstr>Профессиональные образовательные организации Курганской области, реализующие программы высшего образования</vt:lpstr>
      <vt:lpstr>Курганский государственный университет – ведущий вуз Зауралья</vt:lpstr>
      <vt:lpstr>Образовательные программы КГУ</vt:lpstr>
      <vt:lpstr>Слайд 13</vt:lpstr>
      <vt:lpstr>Слайд 14</vt:lpstr>
      <vt:lpstr>Успешные люди</vt:lpstr>
      <vt:lpstr>Слайд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2025-09-09T12:47:31Z</dcterms:created>
  <dcterms:modified xsi:type="dcterms:W3CDTF">2026-09-09T02:32:15Z</dcterms:modified>
</cp:coreProperties>
</file>