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2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270" r:id="rId16"/>
  </p:sldIdLst>
  <p:sldSz cx="12192000" cy="6858000"/>
  <p:notesSz cx="6858000" cy="9144000"/>
  <p:embeddedFontLst>
    <p:embeddedFont>
      <p:font typeface="Mulish" charset="-52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PT Serif" charset="-52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477E6"/>
    <a:srgbClr val="4285F4"/>
    <a:srgbClr val="2E9C58"/>
    <a:srgbClr val="2C61B9"/>
    <a:srgbClr val="E3EDFE"/>
    <a:srgbClr val="E0F5E8"/>
    <a:srgbClr val="EFEBFB"/>
    <a:srgbClr val="D9F5F9"/>
    <a:srgbClr val="6E51C0"/>
    <a:srgbClr val="FDE0D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14" autoAdjust="0"/>
  </p:normalViewPr>
  <p:slideViewPr>
    <p:cSldViewPr snapToGrid="0" showGuides="1">
      <p:cViewPr varScale="1">
        <p:scale>
          <a:sx n="109" d="100"/>
          <a:sy n="109" d="100"/>
        </p:scale>
        <p:origin x="-816" y="240"/>
      </p:cViewPr>
      <p:guideLst>
        <p:guide orient="horz" pos="1888"/>
        <p:guide orient="horz" pos="27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CC600-9BA1-4118-A031-0929037162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7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900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6264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254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7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013" y="3484945"/>
            <a:ext cx="10742481" cy="2492990"/>
          </a:xfrm>
        </p:spPr>
        <p:txBody>
          <a:bodyPr/>
          <a:lstStyle/>
          <a:p>
            <a:pPr algn="ctr"/>
            <a:r>
              <a:rPr lang="ru-RU" dirty="0" smtClean="0"/>
              <a:t>Занятия </a:t>
            </a:r>
            <a:br>
              <a:rPr lang="ru-RU" dirty="0" smtClean="0"/>
            </a:br>
            <a:r>
              <a:rPr lang="ru-RU" dirty="0" smtClean="0"/>
              <a:t>«Зауралье – мои горизонты»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  <a:endParaRPr lang="ru-RU" b="1" dirty="0">
              <a:solidFill>
                <a:srgbClr val="4285F4"/>
              </a:solidFill>
              <a:latin typeface="Mulish" pitchFamily="2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0460" y="3244334"/>
            <a:ext cx="4411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CC66"/>
                </a:solidFill>
              </a:rPr>
              <a:t>Цикл занятий «Зауралье – мои горизонты»</a:t>
            </a:r>
            <a:endParaRPr lang="ru-RU" dirty="0">
              <a:solidFill>
                <a:srgbClr val="00CC66"/>
              </a:solidFill>
            </a:endParaRP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253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228" y="3582539"/>
            <a:ext cx="10742481" cy="1994392"/>
          </a:xfrm>
        </p:spPr>
        <p:txBody>
          <a:bodyPr/>
          <a:lstStyle/>
          <a:p>
            <a:r>
              <a:rPr lang="ru-RU" sz="4800" dirty="0" smtClean="0"/>
              <a:t>Тема 9. Технологии в Курганской области: инженерия и беспилотные системы</a:t>
            </a:r>
            <a:endParaRPr lang="ru-RU" sz="4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  <a:endParaRPr lang="ru-RU" b="1" dirty="0">
              <a:solidFill>
                <a:srgbClr val="4285F4"/>
              </a:solidFill>
              <a:latin typeface="Mulish" pitchFamily="2" charset="-52"/>
            </a:endParaRP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4453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224" y="1279524"/>
            <a:ext cx="11172825" cy="1994392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Машиностроительный комплекс как основа инженерных компетенций региона 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9" name="Содержимое 8" descr="РР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195710" y="2394858"/>
            <a:ext cx="7412414" cy="489857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767" y="1122770"/>
            <a:ext cx="11172825" cy="1329595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ОАО «</a:t>
            </a:r>
            <a:r>
              <a:rPr lang="ru-RU" sz="4800" dirty="0" err="1" smtClean="0">
                <a:solidFill>
                  <a:schemeClr val="accent1">
                    <a:lumMod val="50000"/>
                  </a:schemeClr>
                </a:solidFill>
              </a:rPr>
              <a:t>Шадринский</a:t>
            </a: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 завод транспортного машиностроения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8" name="Picture 6" descr="https://shaaz.biz/upload/iblock/3bf/ogyi5r6uwjom8upsizp0mudc784v2j1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74" y="2461376"/>
            <a:ext cx="3724271" cy="2094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haaz.biz/upload/iblock/362/9cyk85d8y0omvabl2pbp9058fsxv07q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605" y="4566227"/>
            <a:ext cx="4074263" cy="22917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haaz.biz/upload/iblock/017/29fm1y3ywc4v7h62rjsc9p71mxyvnkw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956" y="2438664"/>
            <a:ext cx="3730670" cy="20985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767" y="1122770"/>
            <a:ext cx="11172825" cy="1329595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ООО «Курганский станкостроительный завод» 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9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5" y="2481029"/>
            <a:ext cx="3603029" cy="238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593" y="4036644"/>
            <a:ext cx="3748206" cy="2481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143" y="2507155"/>
            <a:ext cx="3603029" cy="238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6" y="1209855"/>
            <a:ext cx="11172825" cy="664797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ООО «Бауэр Машины — Курган» 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10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7" y="2097736"/>
            <a:ext cx="3630209" cy="241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093" y="4210782"/>
            <a:ext cx="3687129" cy="2455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059" y="2080191"/>
            <a:ext cx="3537527" cy="2396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814" y="748301"/>
            <a:ext cx="11172825" cy="664797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ЗАО «</a:t>
            </a:r>
            <a:r>
              <a:rPr lang="ru-RU" sz="4800" dirty="0" err="1" smtClean="0">
                <a:solidFill>
                  <a:schemeClr val="accent1">
                    <a:lumMod val="50000"/>
                  </a:schemeClr>
                </a:solidFill>
              </a:rPr>
              <a:t>Курганспецарматура</a:t>
            </a: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» 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905" y="1525354"/>
            <a:ext cx="3842329" cy="25615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80570" y="4108848"/>
            <a:ext cx="3888597" cy="25923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95656" y="1417343"/>
            <a:ext cx="3957430" cy="26434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2647" y="391249"/>
            <a:ext cx="11172825" cy="1163395"/>
          </a:xfrm>
        </p:spPr>
        <p:txBody>
          <a:bodyPr/>
          <a:lstStyle/>
          <a:p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Вопрос для обсуждения: </a:t>
            </a:r>
            <a:b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600" b="0" dirty="0" smtClean="0">
                <a:solidFill>
                  <a:schemeClr val="accent1">
                    <a:lumMod val="50000"/>
                  </a:schemeClr>
                </a:solidFill>
              </a:rPr>
              <a:t>Что объединяет все эти предприятия?</a:t>
            </a:r>
            <a:endParaRPr lang="ru-RU" sz="4800" b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10" name="Picture 6" descr="https://shaaz.biz/upload/iblock/3bf/ogyi5r6uwjom8upsizp0mudc784v2j1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97" y="2406289"/>
            <a:ext cx="3724271" cy="2094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04555" y="4364312"/>
            <a:ext cx="3378925" cy="2257017"/>
          </a:xfrm>
          <a:prstGeom prst="rect">
            <a:avLst/>
          </a:prstGeom>
        </p:spPr>
      </p:pic>
      <p:pic>
        <p:nvPicPr>
          <p:cNvPr id="13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058" y="2275662"/>
            <a:ext cx="3491345" cy="23261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603" y="4254686"/>
            <a:ext cx="3603029" cy="238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91" y="226423"/>
            <a:ext cx="7992689" cy="2893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45063" y="924863"/>
            <a:ext cx="2879912" cy="23820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563" y="3886663"/>
            <a:ext cx="3436499" cy="214990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4562" y="3877956"/>
            <a:ext cx="3768436" cy="215339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590953" y="3843905"/>
            <a:ext cx="3275934" cy="21839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54035" y="844732"/>
            <a:ext cx="109379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Mulish" charset="-52"/>
              </a:rPr>
              <a:t>Ключевые направления применения </a:t>
            </a:r>
            <a:r>
              <a:rPr lang="ru-RU" sz="4800" b="1" dirty="0" err="1" smtClean="0">
                <a:solidFill>
                  <a:schemeClr val="accent1">
                    <a:lumMod val="50000"/>
                  </a:schemeClr>
                </a:solidFill>
                <a:latin typeface="Mulish" charset="-52"/>
              </a:rPr>
              <a:t>беспилотников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Mulish" charset="-52"/>
              </a:rPr>
              <a:t> в Курганской области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ulish" charset="-52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1536865" y="3276600"/>
            <a:ext cx="8963890" cy="3581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600" dirty="0" smtClean="0"/>
              <a:t>Охрана лесов и мониторинг пожаров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/>
              <a:t> Экологический контроль и подготовка к </a:t>
            </a:r>
            <a:r>
              <a:rPr lang="ru-RU" sz="3600" dirty="0" smtClean="0"/>
              <a:t>половодью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/>
              <a:t>Недропользование и геологический надзор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54035" y="844732"/>
            <a:ext cx="1093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Профессии и образовательные траектории в сфере БАС 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ulish" charset="-52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42949" y="2506662"/>
            <a:ext cx="11449051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600" dirty="0" smtClean="0"/>
              <a:t>Механик </a:t>
            </a:r>
            <a:r>
              <a:rPr lang="ru-RU" sz="3600" dirty="0"/>
              <a:t>по ремонту и техническому обслуживанию беспилотных воздушных судов  </a:t>
            </a:r>
            <a:endParaRPr lang="ru-RU" sz="36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/>
              <a:t>Инструктор </a:t>
            </a:r>
            <a:r>
              <a:rPr lang="ru-RU" sz="3600" dirty="0"/>
              <a:t>по обучению операторов (внешних пилотов) беспилотных воздушных </a:t>
            </a:r>
            <a:r>
              <a:rPr lang="ru-RU" sz="3600" dirty="0" smtClean="0"/>
              <a:t>судов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600" dirty="0" smtClean="0"/>
              <a:t>Специалист </a:t>
            </a:r>
            <a:r>
              <a:rPr lang="ru-RU" sz="3600" dirty="0"/>
              <a:t>по получению и обработке данных с </a:t>
            </a:r>
            <a:r>
              <a:rPr lang="ru-RU" sz="3600" dirty="0" err="1" smtClean="0"/>
              <a:t>беспилотников</a:t>
            </a:r>
            <a:endParaRPr lang="ru-RU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31817" y="931818"/>
            <a:ext cx="1093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Какие образовательные траектории доступны после 11 класса?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ulish" charset="-52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49853" y="2473234"/>
            <a:ext cx="11219634" cy="42463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900" dirty="0" smtClean="0"/>
              <a:t>•	</a:t>
            </a:r>
            <a:r>
              <a:rPr lang="ru-RU" sz="1900" b="1" dirty="0" smtClean="0"/>
              <a:t>Вузы: </a:t>
            </a:r>
            <a:r>
              <a:rPr lang="ru-RU" sz="1900" dirty="0" smtClean="0"/>
              <a:t>инженерные направления (авиастроение, приборостроение, программная инженерия). </a:t>
            </a:r>
          </a:p>
          <a:p>
            <a:pPr marL="0" indent="0">
              <a:buNone/>
            </a:pPr>
            <a:r>
              <a:rPr lang="ru-RU" sz="2200" b="1" i="1" dirty="0" smtClean="0"/>
              <a:t>Курганский государственный университет (КГУ) — опорный вуз региона, готовит инженеров по направлениям, связанным с машиностроением, приборостроением и IT.</a:t>
            </a:r>
          </a:p>
          <a:p>
            <a:pPr marL="0" indent="0">
              <a:buNone/>
            </a:pPr>
            <a:r>
              <a:rPr lang="ru-RU" sz="1900" dirty="0" smtClean="0"/>
              <a:t>•	</a:t>
            </a:r>
            <a:r>
              <a:rPr lang="ru-RU" sz="1900" b="1" dirty="0" smtClean="0"/>
              <a:t>Колледжи и техникумы:</a:t>
            </a:r>
            <a:r>
              <a:rPr lang="ru-RU" sz="1900" dirty="0" smtClean="0"/>
              <a:t> специальность «Эксплуатация беспилотных авиационных систем».</a:t>
            </a:r>
          </a:p>
          <a:p>
            <a:pPr marL="0" indent="0">
              <a:buNone/>
            </a:pPr>
            <a:r>
              <a:rPr lang="ru-RU" sz="2200" b="1" i="1" dirty="0" smtClean="0"/>
              <a:t>Курганский технологический колледж им. Н. Я. Анфиногенова; Курганский государственный колледж; </a:t>
            </a:r>
            <a:r>
              <a:rPr lang="ru-RU" sz="2200" b="1" i="1" dirty="0" err="1" smtClean="0"/>
              <a:t>Шадринский</a:t>
            </a:r>
            <a:r>
              <a:rPr lang="ru-RU" sz="2200" b="1" i="1" dirty="0" smtClean="0"/>
              <a:t> политехнический колледж; Курганский промышленный техникум.</a:t>
            </a:r>
          </a:p>
          <a:p>
            <a:pPr marL="0" indent="0">
              <a:buNone/>
            </a:pPr>
            <a:r>
              <a:rPr lang="ru-RU" sz="1900" dirty="0" smtClean="0"/>
              <a:t>•	</a:t>
            </a:r>
            <a:r>
              <a:rPr lang="ru-RU" sz="1900" b="1" dirty="0" smtClean="0"/>
              <a:t>Дополнительное образование:</a:t>
            </a:r>
            <a:r>
              <a:rPr lang="ru-RU" sz="1900" dirty="0" smtClean="0"/>
              <a:t> программы профессиональной переподготовки для взрослых</a:t>
            </a:r>
            <a:r>
              <a:rPr lang="ru-RU" sz="19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• </a:t>
            </a:r>
            <a:r>
              <a:rPr lang="ru-RU" sz="1900" b="1" dirty="0" smtClean="0"/>
              <a:t>Целевое </a:t>
            </a:r>
            <a:r>
              <a:rPr lang="ru-RU" sz="1900" b="1" dirty="0" smtClean="0"/>
              <a:t>обучение </a:t>
            </a:r>
            <a:r>
              <a:rPr lang="ru-RU" sz="1900" dirty="0" smtClean="0"/>
              <a:t>— это механизм подготовки специалистов, при котором абитуриент заключает договор с будущим работодателем (заказчиком), который обязуется оплатить обучение и после выпуска трудоустроить выпускника. В отраслях с острой потребностью в кадрах (</a:t>
            </a:r>
            <a:r>
              <a:rPr lang="ru-RU" sz="1900" dirty="0" err="1" smtClean="0"/>
              <a:t>оборона-промкомплекс</a:t>
            </a:r>
            <a:r>
              <a:rPr lang="ru-RU" sz="1900" dirty="0" smtClean="0"/>
              <a:t>, атомная энергетика, IT, медицина) такие программы особенно развиты.</a:t>
            </a:r>
            <a:endParaRPr lang="ru-RU" sz="1900" dirty="0" smtClean="0"/>
          </a:p>
          <a:p>
            <a:pPr marL="0" indent="0">
              <a:buNone/>
            </a:pPr>
            <a:r>
              <a:rPr lang="ru-RU" sz="2200" b="1" i="1" dirty="0" smtClean="0"/>
              <a:t>Все ПОО в Курганской области</a:t>
            </a:r>
            <a:r>
              <a:rPr lang="ru-RU" sz="2200" b="1" i="1" dirty="0" smtClean="0"/>
              <a:t>.</a:t>
            </a:r>
          </a:p>
          <a:p>
            <a:pPr marL="0" indent="0">
              <a:buNone/>
            </a:pPr>
            <a:endParaRPr lang="ru-RU" sz="2200" b="1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072640" y="888275"/>
            <a:ext cx="10937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Практическая работа</a:t>
            </a: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«Профессиональный маршрут»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ulish" charset="-52"/>
            </a:endParaRPr>
          </a:p>
        </p:txBody>
      </p:sp>
      <p:pic>
        <p:nvPicPr>
          <p:cNvPr id="8" name="Содержимое 7" descr="РР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473235" y="1672047"/>
            <a:ext cx="8215713" cy="542944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514" y="168003"/>
            <a:ext cx="1054894" cy="1054894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9485" y="112225"/>
            <a:ext cx="1229896" cy="127670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429691" y="1132115"/>
            <a:ext cx="10937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Вопросы для рефлексии: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ulish" charset="-52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27931" y="2394404"/>
            <a:ext cx="11449051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•	Какое открытие вы сделали для себя сегодня о Курганской области?</a:t>
            </a:r>
          </a:p>
          <a:p>
            <a:pPr marL="0" indent="0">
              <a:buNone/>
            </a:pPr>
            <a:r>
              <a:rPr lang="ru-RU" sz="3200" dirty="0" smtClean="0"/>
              <a:t>•	Изменилось ли ваше представление о профессиональных перспективах в регионе?</a:t>
            </a:r>
          </a:p>
          <a:p>
            <a:pPr marL="0" indent="0">
              <a:buNone/>
            </a:pPr>
            <a:r>
              <a:rPr lang="ru-RU" sz="3200" dirty="0" smtClean="0"/>
              <a:t>•	Какие шаги вы можете предпринять уже сейчас, чтобы приблизиться к интересной вам сфере?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07910" y="0"/>
            <a:ext cx="5837413" cy="4623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5014" y="-162482"/>
            <a:ext cx="4233838" cy="44473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325384" y="2711674"/>
            <a:ext cx="8460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atin typeface="Mulish" charset="-52"/>
              </a:rPr>
              <a:t>СПАСИБО ЗА ВНИМАНИЕ!</a:t>
            </a:r>
            <a:endParaRPr lang="ru-RU" sz="4800" dirty="0">
              <a:latin typeface="Mulish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068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Произвольный</PresentationFormat>
  <Paragraphs>34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Mulish</vt:lpstr>
      <vt:lpstr>Calibri</vt:lpstr>
      <vt:lpstr>PT Serif</vt:lpstr>
      <vt:lpstr>Тема Office</vt:lpstr>
      <vt:lpstr>Занятия  «Зауралье – мои горизонты»</vt:lpstr>
      <vt:lpstr>Тема 9. Технологии в Курганской области: инженерия и беспилотные системы</vt:lpstr>
      <vt:lpstr>Машиностроительный комплекс как основа инженерных компетенций региона </vt:lpstr>
      <vt:lpstr>ОАО «Шадринский завод транспортного машиностроения</vt:lpstr>
      <vt:lpstr>ООО «Курганский станкостроительный завод» </vt:lpstr>
      <vt:lpstr>ООО «Бауэр Машины — Курган» </vt:lpstr>
      <vt:lpstr>ЗАО «Курганспецарматура» </vt:lpstr>
      <vt:lpstr>Вопрос для обсуждения:  Что объединяет все эти предприятия?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2025-09-09T12:47:31Z</dcterms:created>
  <dcterms:modified xsi:type="dcterms:W3CDTF">2026-10-12T04:29:16Z</dcterms:modified>
</cp:coreProperties>
</file>